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6" r:id="rId7"/>
    <p:sldId id="267" r:id="rId8"/>
    <p:sldId id="259" r:id="rId9"/>
    <p:sldId id="268" r:id="rId10"/>
    <p:sldId id="269" r:id="rId11"/>
    <p:sldId id="271" r:id="rId12"/>
    <p:sldId id="270" r:id="rId13"/>
    <p:sldId id="260" r:id="rId14"/>
    <p:sldId id="273" r:id="rId15"/>
    <p:sldId id="272" r:id="rId16"/>
    <p:sldId id="274" r:id="rId17"/>
    <p:sldId id="263" r:id="rId18"/>
    <p:sldId id="275" r:id="rId19"/>
    <p:sldId id="276" r:id="rId20"/>
    <p:sldId id="277" r:id="rId21"/>
    <p:sldId id="264" r:id="rId22"/>
    <p:sldId id="265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8DFF0-0049-588E-B771-E52109BB6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8294AF-F2C2-1CB2-B772-7AF612AAF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BF4B2-2D91-4F51-CB1D-03014FAC5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FE5A0-5CB0-5456-F874-13F7D4F04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FFBEF-A715-C3A9-80BD-AE89F0C0B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7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BE1A0-8E3D-69A4-D1DD-9CDFA078C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F2B59-D6EF-DF3C-5127-24FE5AB79A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2D5BF-154D-335F-318E-A29CD80FE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8EBD6-B8F0-EBB2-2CFB-EFC0E0261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FC2D1-5DE7-7A13-4503-FA6F29F8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9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74D6E1-7343-CF70-8583-75CEDCA528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A3E1A1-4BBA-21F0-997C-7BEAFAC20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16879-6626-2214-1CBE-90785988B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69B9A-B419-733D-47C1-9AEAC6270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1C63F-E327-65B4-D440-A0298F931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5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8728C-24D0-C1FB-1C8A-10B3E38A1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27639-FC67-099D-F8DA-8E413717D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7562D-BA40-4B4B-8BBC-3528D2949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7CA72-E24B-1292-AC34-869D8207C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2301B-F920-B629-B9F7-95E65506A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6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2552A-5891-1DF0-6F72-DE702C932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EF9A44-6B4A-6057-B161-E04D737D9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4432F-0BD6-2B4D-2BFF-B930A64FE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E69CB-CA5B-99A8-8CD9-2712A5D42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8A000-4E37-3133-D275-007FC9CFF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56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81206-28F3-6C22-0146-7152910B6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ADF7B-9A65-8BA4-4461-CA97FB8CC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2C9282-8AA6-1114-8E2B-F00F15628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27EB9-4B6A-CEE4-7F1F-EBE65BAA5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7F050F-8675-8B9B-6B01-3C58C9D4C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A8331B-0CAE-4938-538A-3D6F13772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3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9A47-1618-C504-4B7F-E7B4BAAA1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4BE5E7-09E0-714B-D755-A8FCBD05A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7CC53-B897-2A8D-0C6F-26FB0C11A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C89548-1043-E98F-E7A5-A8A3FE4A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894719-81DB-45E3-7038-C603709989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9A391C-B347-EE60-578D-A9AA42819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EB5002-ADC3-431F-FB00-0B334C12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863BFE-112D-EB63-2438-183CD8FC2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7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9B619-C331-E3AF-ED60-19360D70B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2010D6-28A3-DDFE-E6AA-2B5C8645C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A36246-C34B-4109-24C7-39301F18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498AA-4279-248C-1AC2-F2BC8A2E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988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72A4F8-7A26-9ED9-0AA2-377F50524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229703-6C7E-2F51-2181-105E9AEB0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5710A-7217-28A5-8F53-E901546E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5FF8E-C400-5838-B34D-E11E48FD2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81E0D-2C96-B407-D540-12439D5B0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0410CC-8B54-9229-0A5C-6E81407FA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1AE94-FD2A-58EC-7067-243FAECCC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E8D79-3772-69EF-1601-6F3FA84FF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32C33C-314F-93A1-C44A-156052EEC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0A99-CF5E-38F0-81C9-96E770206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959B6A-0A50-5264-5EFD-B4B123DB7B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B24261-6A99-0182-B5EA-476F8ED08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429490-ADDE-A78A-0573-BF8302684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E26394-2DE2-F07A-A154-8E8C4A0A2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50D1F8-07D6-2D16-D42A-3D55C4F9D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9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555412-0499-F418-C2D2-3EC6E6F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DFB0-ABE9-4C73-C8FA-0C8C30517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4651B-7026-DF31-AA3C-1DB3898C2E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63C38C-9E1A-8144-A36A-B8EB61E0167E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8A244-A1A2-7C5A-5441-8309A4E738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5CD19-8DE1-111D-E0B0-49D270E88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E7715A-2B62-AA48-ACEC-4F0337F25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4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he Grace We Receive, the Grace We Give | by J.M. Troppello | Mustard Seed  Sentinel | Medium">
            <a:extLst>
              <a:ext uri="{FF2B5EF4-FFF2-40B4-BE49-F238E27FC236}">
                <a16:creationId xmlns:a16="http://schemas.microsoft.com/office/drawing/2014/main" id="{DDE848CA-DE0D-8BC9-35C1-0CB8C80A9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82" b="-1"/>
          <a:stretch>
            <a:fillRect/>
          </a:stretch>
        </p:blipFill>
        <p:spPr>
          <a:xfrm>
            <a:off x="2519309" y="10"/>
            <a:ext cx="9669642" cy="685799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6E6337-3006-F651-917F-098887F6C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458" y="1529088"/>
            <a:ext cx="4186918" cy="189991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sz="3200" b="1"/>
              <a:t>因信稱義</a:t>
            </a:r>
            <a:r>
              <a:rPr lang="en-US" altLang="ja-JP" sz="3200" b="1" dirty="0"/>
              <a:t>, </a:t>
            </a:r>
            <a:r>
              <a:rPr lang="ja-JP" altLang="en-US" sz="3200" b="1"/>
              <a:t>行義而成義</a:t>
            </a:r>
            <a:br>
              <a:rPr lang="ja-JP" altLang="en-US" sz="3200" b="1"/>
            </a:br>
            <a:r>
              <a:rPr lang="en-US" altLang="ja-JP" sz="3200" b="1" dirty="0"/>
              <a:t>Justified by faith:</a:t>
            </a:r>
            <a:br>
              <a:rPr lang="en-US" altLang="ja-JP" sz="3200" b="1" dirty="0"/>
            </a:br>
            <a:r>
              <a:rPr lang="en-US" altLang="ja-JP" sz="3200" b="1" dirty="0"/>
              <a:t>Made righteous through receiving Jesus</a:t>
            </a:r>
            <a:endParaRPr lang="en-US" sz="3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380A00-B793-2BFE-DB50-BE91F3258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610" y="4081461"/>
            <a:ext cx="3822189" cy="147104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endParaRPr lang="en-US" altLang="ja-JP" sz="2500" dirty="0"/>
          </a:p>
          <a:p>
            <a:r>
              <a:rPr lang="ja-JP" altLang="en-US" sz="2500" b="1"/>
              <a:t>柯春佳牧師</a:t>
            </a:r>
            <a:endParaRPr lang="en-US" altLang="ja-JP" sz="2500" b="1" dirty="0"/>
          </a:p>
          <a:p>
            <a:r>
              <a:rPr lang="en-US" sz="2500" b="1" dirty="0"/>
              <a:t> </a:t>
            </a:r>
            <a:r>
              <a:rPr lang="en-US" altLang="ja-JP" sz="2500" b="1" dirty="0"/>
              <a:t>2026</a:t>
            </a:r>
            <a:r>
              <a:rPr lang="ja-JP" altLang="en-US" sz="2500" b="1"/>
              <a:t>年</a:t>
            </a:r>
            <a:r>
              <a:rPr lang="en-US" altLang="ja-JP" sz="2500" b="1" dirty="0"/>
              <a:t>6</a:t>
            </a:r>
            <a:r>
              <a:rPr lang="ja-JP" altLang="en-US" sz="2500" b="1"/>
              <a:t>月</a:t>
            </a:r>
            <a:r>
              <a:rPr lang="en-US" altLang="ja-JP" sz="2500" b="1" dirty="0"/>
              <a:t>28</a:t>
            </a:r>
            <a:r>
              <a:rPr lang="ja-JP" altLang="en-US" sz="2500" b="1"/>
              <a:t>日</a:t>
            </a:r>
          </a:p>
          <a:p>
            <a:endParaRPr lang="en-US" altLang="ja-JP" sz="3200" b="1" dirty="0"/>
          </a:p>
          <a:p>
            <a:pPr algn="l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3953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F3526-6121-2B71-30D8-6865D3F0E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519" y="531143"/>
            <a:ext cx="11676961" cy="6326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c.</a:t>
            </a:r>
            <a:r>
              <a:rPr lang="ja-JP" altLang="en-US" sz="3200"/>
              <a:t>羅</a:t>
            </a:r>
            <a:r>
              <a:rPr lang="en-US" altLang="ja-JP" sz="3200" dirty="0"/>
              <a:t>5:12-14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12 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界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於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13 </a:t>
            </a:r>
            <a:r>
              <a:rPr lang="en-US" sz="3200" dirty="0" err="1">
                <a:solidFill>
                  <a:srgbClr val="0432FF"/>
                </a:solidFill>
              </a:rPr>
              <a:t>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先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法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14 </a:t>
            </a:r>
            <a:r>
              <a:rPr lang="en-US" sz="3200" dirty="0" err="1">
                <a:solidFill>
                  <a:srgbClr val="0432FF"/>
                </a:solidFill>
              </a:rPr>
              <a:t>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西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下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像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altLang="ja-JP" sz="5100" dirty="0"/>
          </a:p>
          <a:p>
            <a:pPr marL="0" indent="0">
              <a:buNone/>
            </a:pPr>
            <a:endParaRPr lang="ja-JP" altLang="en-US" sz="320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BF9F41-FC49-BD5A-238A-AF0093C5400E}"/>
              </a:ext>
            </a:extLst>
          </p:cNvPr>
          <p:cNvSpPr txBox="1"/>
          <p:nvPr/>
        </p:nvSpPr>
        <p:spPr>
          <a:xfrm>
            <a:off x="5483646" y="15974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r>
              <a:rPr lang="en-US" altLang="ja-JP" dirty="0"/>
              <a:t> (continued) </a:t>
            </a:r>
            <a:br>
              <a:rPr lang="ja-JP" alt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456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45A80-955A-89D9-47B3-95A027A4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66" y="646819"/>
            <a:ext cx="12007468" cy="6183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200"/>
              <a:t>就這樣，我們得的義，不是因為我們好而有的，乃是因耶穌而稱義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羅</a:t>
            </a:r>
            <a:r>
              <a:rPr lang="en-US" altLang="ja-JP" sz="3200" dirty="0"/>
              <a:t>5:15-17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15 </a:t>
            </a:r>
            <a:r>
              <a:rPr lang="en-US" sz="3200" dirty="0" err="1">
                <a:solidFill>
                  <a:srgbClr val="0432FF"/>
                </a:solidFill>
              </a:rPr>
              <a:t>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賜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犯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典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賜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更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麼</a:t>
            </a:r>
            <a:r>
              <a:rPr lang="en-US" sz="3200" dirty="0">
                <a:solidFill>
                  <a:srgbClr val="0432FF"/>
                </a:solidFill>
              </a:rPr>
              <a:t> ？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16 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定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賜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判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定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多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義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17 </a:t>
            </a:r>
            <a:r>
              <a:rPr lang="en-US" sz="3200" dirty="0" err="1">
                <a:solidFill>
                  <a:srgbClr val="0432FF"/>
                </a:solidFill>
              </a:rPr>
              <a:t>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犯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更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麼</a:t>
            </a:r>
            <a:r>
              <a:rPr lang="en-US" sz="3200" dirty="0">
                <a:solidFill>
                  <a:srgbClr val="0432FF"/>
                </a:solidFill>
              </a:rPr>
              <a:t> ？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E5C821-5881-DD02-CC43-5FAD69049544}"/>
              </a:ext>
            </a:extLst>
          </p:cNvPr>
          <p:cNvSpPr txBox="1"/>
          <p:nvPr/>
        </p:nvSpPr>
        <p:spPr>
          <a:xfrm>
            <a:off x="5483646" y="15974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r>
              <a:rPr lang="en-US" altLang="ja-JP" dirty="0"/>
              <a:t> (continued) </a:t>
            </a:r>
            <a:br>
              <a:rPr lang="ja-JP" alt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64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CC5C8-0884-100C-6575-0AC453F83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028" y="690888"/>
            <a:ext cx="11665944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d.</a:t>
            </a:r>
            <a:r>
              <a:rPr lang="ja-JP" altLang="en-US" sz="3200"/>
              <a:t>賽</a:t>
            </a:r>
            <a:r>
              <a:rPr lang="en-US" altLang="ja-JP" sz="3200" dirty="0"/>
              <a:t>41:8-10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8 </a:t>
            </a:r>
            <a:r>
              <a:rPr lang="en-US" sz="3200" dirty="0" err="1">
                <a:solidFill>
                  <a:srgbClr val="0432FF"/>
                </a:solidFill>
              </a:rPr>
              <a:t>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─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各</a:t>
            </a:r>
            <a:r>
              <a:rPr lang="en-US" sz="3200" dirty="0">
                <a:solidFill>
                  <a:srgbClr val="0432FF"/>
                </a:solidFill>
              </a:rPr>
              <a:t> ─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裔</a:t>
            </a:r>
            <a:r>
              <a:rPr lang="en-US" sz="32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9 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領</a:t>
            </a:r>
            <a:r>
              <a:rPr lang="en-US" sz="3200" dirty="0">
                <a:solidFill>
                  <a:srgbClr val="0432FF"/>
                </a:solidFill>
              </a:rPr>
              <a:t> （ </a:t>
            </a:r>
            <a:r>
              <a:rPr lang="en-US" sz="3200" dirty="0" err="1">
                <a:solidFill>
                  <a:srgbClr val="0432FF"/>
                </a:solidFill>
              </a:rPr>
              <a:t>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抓</a:t>
            </a:r>
            <a:r>
              <a:rPr lang="en-US" sz="3200" dirty="0">
                <a:solidFill>
                  <a:srgbClr val="0432FF"/>
                </a:solidFill>
              </a:rPr>
              <a:t> ）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且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10 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怕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驚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惶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D7BE03-0189-6D67-112C-C2E3B96D8124}"/>
              </a:ext>
            </a:extLst>
          </p:cNvPr>
          <p:cNvSpPr txBox="1"/>
          <p:nvPr/>
        </p:nvSpPr>
        <p:spPr>
          <a:xfrm>
            <a:off x="5483646" y="15974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r>
              <a:rPr lang="en-US" altLang="ja-JP" dirty="0"/>
              <a:t> (continued) </a:t>
            </a:r>
            <a:br>
              <a:rPr lang="ja-JP" alt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187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6D748-4707-3A6B-47DF-9B37D933A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/>
              <a:t>二</a:t>
            </a:r>
            <a:r>
              <a:rPr lang="en-US" altLang="ja-JP" dirty="0"/>
              <a:t>)</a:t>
            </a:r>
            <a:r>
              <a:rPr lang="ja-JP" altLang="en-US"/>
              <a:t>因信而行義</a:t>
            </a:r>
            <a:r>
              <a:rPr lang="en-US" altLang="ja-JP" dirty="0"/>
              <a:t>(</a:t>
            </a:r>
            <a:r>
              <a:rPr lang="ja-JP" altLang="en-US"/>
              <a:t>進一步地繼續跟隨耶穌而得義</a:t>
            </a:r>
            <a:r>
              <a:rPr lang="en-US" altLang="ja-JP" dirty="0"/>
              <a:t>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4DC22-61CA-E2AC-A1D6-667EA346A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52" y="1176213"/>
            <a:ext cx="12092848" cy="560466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200"/>
              <a:t>雅各書 </a:t>
            </a:r>
            <a:r>
              <a:rPr lang="en-US" altLang="ja-JP" sz="3200" dirty="0"/>
              <a:t>1:2–4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2 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中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樂</a:t>
            </a:r>
            <a:r>
              <a:rPr lang="en-US" sz="3200" dirty="0">
                <a:solidFill>
                  <a:srgbClr val="0432FF"/>
                </a:solidFill>
              </a:rPr>
              <a:t> ；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3 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驗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耐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4 </a:t>
            </a:r>
            <a:r>
              <a:rPr lang="en-US" sz="3200" dirty="0" err="1">
                <a:solidFill>
                  <a:srgbClr val="0432FF"/>
                </a:solidFill>
              </a:rPr>
              <a:t>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功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全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備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/>
              <a:t>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32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200"/>
              <a:t>雅各書 </a:t>
            </a:r>
            <a:r>
              <a:rPr lang="en-US" altLang="ja-JP" sz="3200" dirty="0"/>
              <a:t>1:5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200"/>
              <a:t>求智慧 </a:t>
            </a:r>
            <a:r>
              <a:rPr lang="en-US" altLang="ja-JP" sz="3200" dirty="0"/>
              <a:t>—— </a:t>
            </a:r>
            <a:r>
              <a:rPr lang="ja-JP" altLang="en-US" sz="3200"/>
              <a:t>憑信心，一點不疑惑地求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/>
              <a:t>5 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厚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  <a:endParaRPr lang="ja-JP" altLang="en-US" sz="320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102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9913-2C20-DF37-D839-D1AE4FE8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229" y="264405"/>
            <a:ext cx="11457542" cy="6301648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5100"/>
              <a:t>雅各書 </a:t>
            </a:r>
            <a:r>
              <a:rPr lang="en-US" altLang="ja-JP" sz="5100" dirty="0"/>
              <a:t>1:19–25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19 </a:t>
            </a:r>
            <a:r>
              <a:rPr lang="en-US" sz="5100" dirty="0" err="1">
                <a:solidFill>
                  <a:srgbClr val="0432FF"/>
                </a:solidFill>
              </a:rPr>
              <a:t>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親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愛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弟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這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知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道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但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快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快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的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聽</a:t>
            </a:r>
            <a:r>
              <a:rPr lang="en-US" sz="5100" dirty="0">
                <a:solidFill>
                  <a:srgbClr val="C00000"/>
                </a:solidFill>
              </a:rPr>
              <a:t> ， </a:t>
            </a:r>
            <a:r>
              <a:rPr lang="en-US" sz="5100" dirty="0" err="1">
                <a:solidFill>
                  <a:srgbClr val="C00000"/>
                </a:solidFill>
              </a:rPr>
              <a:t>慢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慢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的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說</a:t>
            </a:r>
            <a:r>
              <a:rPr lang="en-US" sz="5100" dirty="0">
                <a:solidFill>
                  <a:srgbClr val="C00000"/>
                </a:solidFill>
              </a:rPr>
              <a:t> ， </a:t>
            </a:r>
            <a:r>
              <a:rPr lang="en-US" sz="5100" dirty="0" err="1">
                <a:solidFill>
                  <a:srgbClr val="C00000"/>
                </a:solidFill>
              </a:rPr>
              <a:t>慢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慢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的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動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怒</a:t>
            </a:r>
            <a:r>
              <a:rPr lang="en-US" sz="51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20 </a:t>
            </a:r>
            <a:r>
              <a:rPr lang="en-US" sz="5100" dirty="0" err="1">
                <a:solidFill>
                  <a:srgbClr val="0432FF"/>
                </a:solidFill>
              </a:rPr>
              <a:t>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怒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氣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並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成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神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義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21 </a:t>
            </a:r>
            <a:r>
              <a:rPr lang="en-US" sz="5100" dirty="0" err="1">
                <a:solidFill>
                  <a:srgbClr val="0432FF"/>
                </a:solidFill>
              </a:rPr>
              <a:t>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以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脫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去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切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污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穢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盈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餘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邪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惡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存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溫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柔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心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領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受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那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種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道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靈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魂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道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22 </a:t>
            </a:r>
            <a:r>
              <a:rPr lang="en-US" sz="5100" dirty="0" err="1">
                <a:solidFill>
                  <a:srgbClr val="0432FF"/>
                </a:solidFill>
              </a:rPr>
              <a:t>只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要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行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道</a:t>
            </a:r>
            <a:r>
              <a:rPr lang="en-US" sz="5100" dirty="0">
                <a:solidFill>
                  <a:srgbClr val="C00000"/>
                </a:solidFill>
              </a:rPr>
              <a:t> ， </a:t>
            </a:r>
            <a:r>
              <a:rPr lang="en-US" sz="5100" dirty="0" err="1">
                <a:solidFill>
                  <a:srgbClr val="C00000"/>
                </a:solidFill>
              </a:rPr>
              <a:t>不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要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單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單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聽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道</a:t>
            </a:r>
            <a:r>
              <a:rPr lang="en-US" sz="5100" dirty="0">
                <a:solidFill>
                  <a:srgbClr val="C00000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自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自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己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23 </a:t>
            </a:r>
            <a:r>
              <a:rPr lang="en-US" sz="5100" dirty="0" err="1">
                <a:solidFill>
                  <a:srgbClr val="0432FF"/>
                </a:solidFill>
              </a:rPr>
              <a:t>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道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道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像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著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鏡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子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自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本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來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面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目</a:t>
            </a:r>
            <a:r>
              <a:rPr lang="en-US" sz="51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24 </a:t>
            </a:r>
            <a:r>
              <a:rPr lang="en-US" sz="5100" dirty="0" err="1">
                <a:solidFill>
                  <a:srgbClr val="0432FF"/>
                </a:solidFill>
              </a:rPr>
              <a:t>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見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走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後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隨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即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忘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了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相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如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何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25 </a:t>
            </a:r>
            <a:r>
              <a:rPr lang="en-US" sz="5100" dirty="0" err="1">
                <a:solidFill>
                  <a:srgbClr val="0432FF"/>
                </a:solidFill>
              </a:rPr>
              <a:t>惟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詳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細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察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看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那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全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備</a:t>
            </a:r>
            <a:r>
              <a:rPr lang="en-US" sz="5100" dirty="0">
                <a:solidFill>
                  <a:srgbClr val="C00000"/>
                </a:solidFill>
              </a:rPr>
              <a:t> 、 </a:t>
            </a:r>
            <a:r>
              <a:rPr lang="en-US" sz="5100" dirty="0" err="1">
                <a:solidFill>
                  <a:srgbClr val="C00000"/>
                </a:solidFill>
              </a:rPr>
              <a:t>使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人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自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由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之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律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法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的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>
                <a:solidFill>
                  <a:srgbClr val="0432FF"/>
                </a:solidFill>
              </a:rPr>
              <a:t>， </a:t>
            </a:r>
            <a:r>
              <a:rPr lang="en-US" sz="5100" dirty="0" err="1">
                <a:solidFill>
                  <a:srgbClr val="0432FF"/>
                </a:solidFill>
              </a:rPr>
              <a:t>並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且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時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常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如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此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>
                <a:solidFill>
                  <a:srgbClr val="0432FF"/>
                </a:solidFill>
              </a:rPr>
              <a:t>， </a:t>
            </a:r>
            <a:r>
              <a:rPr lang="en-US" sz="5100" dirty="0" err="1">
                <a:solidFill>
                  <a:srgbClr val="0432FF"/>
                </a:solidFill>
              </a:rPr>
              <a:t>這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既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不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是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聽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了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就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忘</a:t>
            </a:r>
            <a:r>
              <a:rPr lang="en-US" sz="5100" dirty="0">
                <a:solidFill>
                  <a:srgbClr val="C00000"/>
                </a:solidFill>
              </a:rPr>
              <a:t> ， </a:t>
            </a:r>
            <a:r>
              <a:rPr lang="en-US" sz="5100" dirty="0" err="1">
                <a:solidFill>
                  <a:srgbClr val="C00000"/>
                </a:solidFill>
              </a:rPr>
              <a:t>乃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是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實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在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行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出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來</a:t>
            </a:r>
            <a:r>
              <a:rPr lang="en-US" sz="5100" dirty="0">
                <a:solidFill>
                  <a:srgbClr val="C00000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在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上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得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福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1EB809-0113-84F2-B063-D07D4B6B7DBC}"/>
              </a:ext>
            </a:extLst>
          </p:cNvPr>
          <p:cNvSpPr txBox="1"/>
          <p:nvPr/>
        </p:nvSpPr>
        <p:spPr>
          <a:xfrm>
            <a:off x="5384494" y="112001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二</a:t>
            </a:r>
            <a:r>
              <a:rPr lang="en-US" altLang="ja-JP" dirty="0"/>
              <a:t>)</a:t>
            </a:r>
            <a:r>
              <a:rPr lang="ja-JP" altLang="en-US"/>
              <a:t>因信而行義</a:t>
            </a:r>
            <a:r>
              <a:rPr lang="en-US" altLang="ja-JP" dirty="0"/>
              <a:t>(</a:t>
            </a:r>
            <a:r>
              <a:rPr lang="ja-JP" altLang="en-US"/>
              <a:t>進一步地繼續跟隨耶穌而得義</a:t>
            </a:r>
            <a:r>
              <a:rPr lang="en-US" altLang="ja-JP" dirty="0"/>
              <a:t>) (continued)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186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01206-EF03-4750-E96F-636BAF54E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3" y="319489"/>
            <a:ext cx="11012277" cy="58574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/>
              <a:t>雅各書 </a:t>
            </a:r>
            <a:r>
              <a:rPr lang="en-US" altLang="ja-JP" dirty="0"/>
              <a:t>1:26–27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26 </a:t>
            </a:r>
            <a:r>
              <a:rPr lang="en-US" dirty="0" err="1">
                <a:solidFill>
                  <a:srgbClr val="0432FF"/>
                </a:solidFill>
              </a:rPr>
              <a:t>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誠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住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他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頭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這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虛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27 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神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父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面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前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那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玷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誠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患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難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中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孤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婦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並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保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守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沾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染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世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俗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/>
              <a:t>雅各書 </a:t>
            </a:r>
            <a:r>
              <a:rPr lang="en-US" altLang="ja-JP" dirty="0"/>
              <a:t>2:14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14 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弟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們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甚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麼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處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呢</a:t>
            </a:r>
            <a:r>
              <a:rPr lang="en-US" dirty="0">
                <a:solidFill>
                  <a:srgbClr val="0432FF"/>
                </a:solidFill>
              </a:rPr>
              <a:t> ？ </a:t>
            </a:r>
            <a:r>
              <a:rPr lang="en-US" dirty="0" err="1">
                <a:solidFill>
                  <a:srgbClr val="0432FF"/>
                </a:solidFill>
              </a:rPr>
              <a:t>這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能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他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麼</a:t>
            </a:r>
            <a:r>
              <a:rPr lang="en-US" dirty="0">
                <a:solidFill>
                  <a:srgbClr val="0432FF"/>
                </a:solidFill>
              </a:rPr>
              <a:t> ？</a:t>
            </a:r>
          </a:p>
          <a:p>
            <a:pPr marL="0" indent="0">
              <a:buNone/>
            </a:pPr>
            <a:endParaRPr lang="en-US" altLang="ja-JP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C4AC29-9840-3BD8-A513-2D82B2EEEFC6}"/>
              </a:ext>
            </a:extLst>
          </p:cNvPr>
          <p:cNvSpPr txBox="1"/>
          <p:nvPr/>
        </p:nvSpPr>
        <p:spPr>
          <a:xfrm>
            <a:off x="6001438" y="123018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二</a:t>
            </a:r>
            <a:r>
              <a:rPr lang="en-US" altLang="ja-JP" dirty="0"/>
              <a:t>)</a:t>
            </a:r>
            <a:r>
              <a:rPr lang="ja-JP" altLang="en-US"/>
              <a:t>因信而行義</a:t>
            </a:r>
            <a:r>
              <a:rPr lang="en-US" altLang="ja-JP" dirty="0"/>
              <a:t>(</a:t>
            </a:r>
            <a:r>
              <a:rPr lang="ja-JP" altLang="en-US"/>
              <a:t>進一步地繼續跟隨耶穌而得義</a:t>
            </a:r>
            <a:r>
              <a:rPr lang="en-US" altLang="ja-JP" dirty="0"/>
              <a:t>) (continued)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84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4D9F7-5D4E-CC10-B965-48F1D8131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3" y="330506"/>
            <a:ext cx="11012277" cy="584645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>
                <a:cs typeface="Times New Roman" panose="02020603050405020304" pitchFamily="18" charset="0"/>
              </a:rPr>
              <a:t>雅各書 </a:t>
            </a:r>
            <a:r>
              <a:rPr lang="en-US" altLang="ja-JP" sz="3200" dirty="0">
                <a:cs typeface="Times New Roman" panose="02020603050405020304" pitchFamily="18" charset="0"/>
              </a:rPr>
              <a:t>2: 17–20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aseline="30000" dirty="0">
                <a:solidFill>
                  <a:srgbClr val="0432FF"/>
                </a:solidFill>
              </a:rPr>
              <a:t>17</a:t>
            </a:r>
            <a:r>
              <a:rPr lang="en-US" dirty="0">
                <a:solidFill>
                  <a:srgbClr val="0432FF"/>
                </a:solidFill>
              </a:rPr>
              <a:t> </a:t>
            </a:r>
            <a:r>
              <a:rPr lang="en-US" dirty="0" err="1">
                <a:solidFill>
                  <a:srgbClr val="0432FF"/>
                </a:solidFill>
              </a:rPr>
              <a:t>這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樣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aseline="30000" dirty="0">
                <a:solidFill>
                  <a:srgbClr val="0432FF"/>
                </a:solidFill>
              </a:rPr>
              <a:t>18 </a:t>
            </a:r>
            <a:r>
              <a:rPr lang="en-US" dirty="0" err="1">
                <a:solidFill>
                  <a:srgbClr val="0432FF"/>
                </a:solidFill>
              </a:rPr>
              <a:t>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說</a:t>
            </a:r>
            <a:r>
              <a:rPr lang="en-US" dirty="0">
                <a:solidFill>
                  <a:srgbClr val="0432FF"/>
                </a:solidFill>
              </a:rPr>
              <a:t> ： 「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；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將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指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給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看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便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著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將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指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給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看</a:t>
            </a:r>
            <a:r>
              <a:rPr lang="en-US" dirty="0">
                <a:solidFill>
                  <a:srgbClr val="0432FF"/>
                </a:solidFill>
              </a:rPr>
              <a:t> 。 」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aseline="30000" dirty="0">
                <a:solidFill>
                  <a:srgbClr val="0432FF"/>
                </a:solidFill>
              </a:rPr>
              <a:t>19 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神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一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位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錯</a:t>
            </a:r>
            <a:r>
              <a:rPr lang="en-US" dirty="0">
                <a:solidFill>
                  <a:srgbClr val="0432FF"/>
                </a:solidFill>
              </a:rPr>
              <a:t> ； </a:t>
            </a:r>
            <a:r>
              <a:rPr lang="en-US" dirty="0" err="1">
                <a:solidFill>
                  <a:srgbClr val="0432FF"/>
                </a:solidFill>
              </a:rPr>
              <a:t>鬼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也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戰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驚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aseline="30000" dirty="0">
                <a:solidFill>
                  <a:srgbClr val="0432FF"/>
                </a:solidFill>
              </a:rPr>
              <a:t>20 </a:t>
            </a:r>
            <a:r>
              <a:rPr lang="en-US" dirty="0" err="1">
                <a:solidFill>
                  <a:srgbClr val="0432FF"/>
                </a:solidFill>
              </a:rPr>
              <a:t>虛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浮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哪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願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意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道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麼</a:t>
            </a:r>
            <a:r>
              <a:rPr lang="en-US" dirty="0">
                <a:solidFill>
                  <a:srgbClr val="0432FF"/>
                </a:solidFill>
              </a:rPr>
              <a:t> ？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ja-JP" sz="40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>
                <a:cs typeface="Times New Roman" panose="02020603050405020304" pitchFamily="18" charset="0"/>
              </a:rPr>
              <a:t>雅各書 </a:t>
            </a:r>
            <a:r>
              <a:rPr lang="en-US" altLang="ja-JP" sz="3200" dirty="0">
                <a:cs typeface="Times New Roman" panose="02020603050405020304" pitchFamily="18" charset="0"/>
              </a:rPr>
              <a:t>2:26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aseline="30000" dirty="0">
                <a:solidFill>
                  <a:srgbClr val="0432FF"/>
                </a:solidFill>
              </a:rPr>
              <a:t>26</a:t>
            </a:r>
            <a:r>
              <a:rPr lang="en-US" dirty="0">
                <a:solidFill>
                  <a:srgbClr val="0432FF"/>
                </a:solidFill>
              </a:rPr>
              <a:t> </a:t>
            </a:r>
            <a:r>
              <a:rPr lang="en-US" dirty="0" err="1">
                <a:solidFill>
                  <a:srgbClr val="0432FF"/>
                </a:solidFill>
              </a:rPr>
              <a:t>身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靈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魂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也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。</a:t>
            </a:r>
            <a:endParaRPr lang="en-US" altLang="ja-JP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7BCBF3-8C7C-05AE-45CA-C8FD260296D4}"/>
              </a:ext>
            </a:extLst>
          </p:cNvPr>
          <p:cNvSpPr txBox="1"/>
          <p:nvPr/>
        </p:nvSpPr>
        <p:spPr>
          <a:xfrm>
            <a:off x="5847661" y="145052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二</a:t>
            </a:r>
            <a:r>
              <a:rPr lang="en-US" altLang="ja-JP" dirty="0"/>
              <a:t>)</a:t>
            </a:r>
            <a:r>
              <a:rPr lang="ja-JP" altLang="en-US"/>
              <a:t>因信而行義</a:t>
            </a:r>
            <a:r>
              <a:rPr lang="en-US" altLang="ja-JP" dirty="0"/>
              <a:t>(</a:t>
            </a:r>
            <a:r>
              <a:rPr lang="ja-JP" altLang="en-US"/>
              <a:t>進一步地繼續跟隨耶穌而得義</a:t>
            </a:r>
            <a:r>
              <a:rPr lang="en-US" altLang="ja-JP" dirty="0"/>
              <a:t>) (continued)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966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B28B5-D186-82D6-927F-90660DAB9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92" y="769349"/>
            <a:ext cx="10924142" cy="5846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b="1"/>
              <a:t>留意我們的口舌，因為舌頭是生命的舵</a:t>
            </a:r>
          </a:p>
          <a:p>
            <a:pPr marL="0" indent="0">
              <a:buNone/>
            </a:pPr>
            <a:r>
              <a:rPr lang="ja-JP" altLang="en-US"/>
              <a:t>雅各書 </a:t>
            </a:r>
            <a:r>
              <a:rPr lang="en-US" altLang="ja-JP" dirty="0"/>
              <a:t>3:2–4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2 </a:t>
            </a:r>
            <a:r>
              <a:rPr lang="en-US" dirty="0" err="1">
                <a:solidFill>
                  <a:srgbClr val="0432FF"/>
                </a:solidFill>
              </a:rPr>
              <a:t>原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來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多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都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過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失</a:t>
            </a:r>
            <a:r>
              <a:rPr lang="en-US" dirty="0">
                <a:solidFill>
                  <a:srgbClr val="0432FF"/>
                </a:solidFill>
              </a:rPr>
              <a:t> ； </a:t>
            </a:r>
            <a:r>
              <a:rPr lang="en-US" dirty="0" err="1">
                <a:solidFill>
                  <a:srgbClr val="0432FF"/>
                </a:solidFill>
              </a:rPr>
              <a:t>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語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過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失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他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也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能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住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身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3 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嚼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環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放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馬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嘴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裡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叫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順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服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能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調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動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身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4 </a:t>
            </a:r>
            <a:r>
              <a:rPr lang="en-US" dirty="0" err="1">
                <a:solidFill>
                  <a:srgbClr val="0432FF"/>
                </a:solidFill>
              </a:rPr>
              <a:t>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哪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船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雖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然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甚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又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被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催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逼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小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小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舵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著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舵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意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思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動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4E329D-DD12-1D30-479E-A19E9B245BBF}"/>
              </a:ext>
            </a:extLst>
          </p:cNvPr>
          <p:cNvSpPr txBox="1"/>
          <p:nvPr/>
        </p:nvSpPr>
        <p:spPr>
          <a:xfrm>
            <a:off x="6177708" y="123018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二</a:t>
            </a:r>
            <a:r>
              <a:rPr lang="en-US" altLang="ja-JP" dirty="0"/>
              <a:t>)</a:t>
            </a:r>
            <a:r>
              <a:rPr lang="ja-JP" altLang="en-US"/>
              <a:t>因信而行義</a:t>
            </a:r>
            <a:r>
              <a:rPr lang="en-US" altLang="ja-JP" dirty="0"/>
              <a:t>(</a:t>
            </a:r>
            <a:r>
              <a:rPr lang="ja-JP" altLang="en-US"/>
              <a:t>進一步地繼續跟隨耶穌而得義</a:t>
            </a:r>
            <a:r>
              <a:rPr lang="en-US" altLang="ja-JP" dirty="0"/>
              <a:t>) (continued)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80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2B844-0393-8BF0-1CCA-FA3B49EA7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389" y="360381"/>
            <a:ext cx="11721029" cy="6304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/>
              <a:t>雅各書 </a:t>
            </a:r>
            <a:r>
              <a:rPr lang="en-US" altLang="ja-JP" dirty="0"/>
              <a:t>3:13–18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13 </a:t>
            </a:r>
            <a:r>
              <a:rPr lang="en-US" dirty="0" err="1">
                <a:solidFill>
                  <a:srgbClr val="C00000"/>
                </a:solidFill>
              </a:rPr>
              <a:t>你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們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中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間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誰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是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有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智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慧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有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見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識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的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呢</a:t>
            </a:r>
            <a:r>
              <a:rPr lang="en-US" dirty="0">
                <a:solidFill>
                  <a:srgbClr val="C00000"/>
                </a:solidFill>
              </a:rPr>
              <a:t> ？ </a:t>
            </a:r>
            <a:r>
              <a:rPr lang="en-US" dirty="0" err="1">
                <a:solidFill>
                  <a:srgbClr val="C00000"/>
                </a:solidFill>
              </a:rPr>
              <a:t>他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就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當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在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智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慧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的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溫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柔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上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顯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出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他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的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善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行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來</a:t>
            </a:r>
            <a:r>
              <a:rPr lang="en-US" dirty="0">
                <a:solidFill>
                  <a:srgbClr val="C00000"/>
                </a:solidFill>
              </a:rPr>
              <a:t> 。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14 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懷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著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苦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分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爭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誇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也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抵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真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道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15 </a:t>
            </a:r>
            <a:r>
              <a:rPr lang="en-US" dirty="0" err="1">
                <a:solidFill>
                  <a:srgbClr val="0432FF"/>
                </a:solidFill>
              </a:rPr>
              <a:t>這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樣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從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頭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來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屬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地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屬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慾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屬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鬼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16 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何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處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妒</a:t>
            </a:r>
            <a:r>
              <a:rPr lang="en-US" dirty="0">
                <a:solidFill>
                  <a:srgbClr val="0432FF"/>
                </a:solidFill>
              </a:rPr>
              <a:t> 、 </a:t>
            </a:r>
            <a:r>
              <a:rPr lang="en-US" dirty="0" err="1">
                <a:solidFill>
                  <a:srgbClr val="0432FF"/>
                </a:solidFill>
              </a:rPr>
              <a:t>分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爭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何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處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擾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亂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樣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壞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事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17</a:t>
            </a:r>
            <a:r>
              <a:rPr lang="en-US" b="1" baseline="30000" dirty="0">
                <a:solidFill>
                  <a:srgbClr val="C00000"/>
                </a:solidFill>
              </a:rPr>
              <a:t> </a:t>
            </a:r>
            <a:r>
              <a:rPr lang="en-US" dirty="0" err="1">
                <a:solidFill>
                  <a:srgbClr val="C00000"/>
                </a:solidFill>
              </a:rPr>
              <a:t>惟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獨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從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上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頭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來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的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智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慧</a:t>
            </a:r>
            <a:r>
              <a:rPr lang="en-US" dirty="0">
                <a:solidFill>
                  <a:srgbClr val="C00000"/>
                </a:solidFill>
              </a:rPr>
              <a:t> ， </a:t>
            </a:r>
            <a:r>
              <a:rPr lang="en-US" dirty="0" err="1">
                <a:solidFill>
                  <a:srgbClr val="C00000"/>
                </a:solidFill>
              </a:rPr>
              <a:t>先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是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清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潔</a:t>
            </a:r>
            <a:r>
              <a:rPr lang="en-US" dirty="0">
                <a:solidFill>
                  <a:srgbClr val="C00000"/>
                </a:solidFill>
              </a:rPr>
              <a:t> ， </a:t>
            </a:r>
            <a:r>
              <a:rPr lang="en-US" dirty="0" err="1">
                <a:solidFill>
                  <a:srgbClr val="C00000"/>
                </a:solidFill>
              </a:rPr>
              <a:t>後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是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和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平</a:t>
            </a:r>
            <a:r>
              <a:rPr lang="en-US" dirty="0">
                <a:solidFill>
                  <a:srgbClr val="C00000"/>
                </a:solidFill>
              </a:rPr>
              <a:t> ， </a:t>
            </a:r>
            <a:r>
              <a:rPr lang="en-US" dirty="0" err="1">
                <a:solidFill>
                  <a:srgbClr val="C00000"/>
                </a:solidFill>
              </a:rPr>
              <a:t>溫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良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柔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順</a:t>
            </a:r>
            <a:r>
              <a:rPr lang="en-US" dirty="0">
                <a:solidFill>
                  <a:srgbClr val="C00000"/>
                </a:solidFill>
              </a:rPr>
              <a:t> ， </a:t>
            </a:r>
            <a:r>
              <a:rPr lang="en-US" dirty="0" err="1">
                <a:solidFill>
                  <a:srgbClr val="C00000"/>
                </a:solidFill>
              </a:rPr>
              <a:t>滿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有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憐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憫</a:t>
            </a:r>
            <a:r>
              <a:rPr lang="en-US" dirty="0">
                <a:solidFill>
                  <a:srgbClr val="C00000"/>
                </a:solidFill>
              </a:rPr>
              <a:t> ， </a:t>
            </a:r>
            <a:r>
              <a:rPr lang="en-US" dirty="0" err="1">
                <a:solidFill>
                  <a:srgbClr val="C00000"/>
                </a:solidFill>
              </a:rPr>
              <a:t>多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結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善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果</a:t>
            </a:r>
            <a:r>
              <a:rPr lang="en-US" dirty="0">
                <a:solidFill>
                  <a:srgbClr val="C00000"/>
                </a:solidFill>
              </a:rPr>
              <a:t> ， </a:t>
            </a:r>
            <a:r>
              <a:rPr lang="en-US" dirty="0" err="1">
                <a:solidFill>
                  <a:srgbClr val="C00000"/>
                </a:solidFill>
              </a:rPr>
              <a:t>沒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有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偏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見</a:t>
            </a:r>
            <a:r>
              <a:rPr lang="en-US" dirty="0">
                <a:solidFill>
                  <a:srgbClr val="C00000"/>
                </a:solidFill>
              </a:rPr>
              <a:t> ， </a:t>
            </a:r>
            <a:r>
              <a:rPr lang="en-US" dirty="0" err="1">
                <a:solidFill>
                  <a:srgbClr val="C00000"/>
                </a:solidFill>
              </a:rPr>
              <a:t>沒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有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假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冒</a:t>
            </a:r>
            <a:r>
              <a:rPr lang="en-US" dirty="0">
                <a:solidFill>
                  <a:srgbClr val="C00000"/>
                </a:solidFill>
              </a:rPr>
              <a:t> 。</a:t>
            </a:r>
          </a:p>
          <a:p>
            <a:pPr marL="0" indent="0"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18</a:t>
            </a:r>
            <a:r>
              <a:rPr lang="en-US" b="1" baseline="30000" dirty="0">
                <a:solidFill>
                  <a:srgbClr val="C00000"/>
                </a:solidFill>
              </a:rPr>
              <a:t> </a:t>
            </a:r>
            <a:r>
              <a:rPr lang="en-US" dirty="0" err="1">
                <a:solidFill>
                  <a:srgbClr val="C00000"/>
                </a:solidFill>
              </a:rPr>
              <a:t>並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且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使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人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和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平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的</a:t>
            </a:r>
            <a:r>
              <a:rPr lang="en-US" dirty="0">
                <a:solidFill>
                  <a:srgbClr val="C00000"/>
                </a:solidFill>
              </a:rPr>
              <a:t> ， </a:t>
            </a:r>
            <a:r>
              <a:rPr lang="en-US" dirty="0" err="1">
                <a:solidFill>
                  <a:srgbClr val="C00000"/>
                </a:solidFill>
              </a:rPr>
              <a:t>是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用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和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平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所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栽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種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的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義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果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0432FF"/>
                </a:solidFill>
              </a:rPr>
              <a:t>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9F5980-56B5-73DD-2EFA-5C27E62922A4}"/>
              </a:ext>
            </a:extLst>
          </p:cNvPr>
          <p:cNvSpPr txBox="1"/>
          <p:nvPr/>
        </p:nvSpPr>
        <p:spPr>
          <a:xfrm>
            <a:off x="6012455" y="192795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二</a:t>
            </a:r>
            <a:r>
              <a:rPr lang="en-US" altLang="ja-JP" dirty="0"/>
              <a:t>)</a:t>
            </a:r>
            <a:r>
              <a:rPr lang="ja-JP" altLang="en-US"/>
              <a:t>因信而行義</a:t>
            </a:r>
            <a:r>
              <a:rPr lang="en-US" altLang="ja-JP" dirty="0"/>
              <a:t>(</a:t>
            </a:r>
            <a:r>
              <a:rPr lang="ja-JP" altLang="en-US"/>
              <a:t>進一步地繼續跟隨耶穌而得義</a:t>
            </a:r>
            <a:r>
              <a:rPr lang="en-US" altLang="ja-JP" dirty="0"/>
              <a:t>) (continued)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432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78D57-E632-FB08-AAE7-EE037500F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856" y="217160"/>
            <a:ext cx="11236287" cy="7615832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5800"/>
              <a:t>雅各書 </a:t>
            </a:r>
            <a:r>
              <a:rPr lang="en-US" altLang="ja-JP" sz="5800" dirty="0"/>
              <a:t>4:4, 7, 8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800" b="1" baseline="30000" dirty="0">
                <a:solidFill>
                  <a:srgbClr val="0432FF"/>
                </a:solidFill>
              </a:rPr>
              <a:t>4 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這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些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淫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亂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人</a:t>
            </a:r>
            <a:r>
              <a:rPr lang="en-US" sz="5800" dirty="0">
                <a:solidFill>
                  <a:srgbClr val="0432FF"/>
                </a:solidFill>
              </a:rPr>
              <a:t> （ </a:t>
            </a:r>
            <a:r>
              <a:rPr lang="en-US" sz="5800" dirty="0" err="1">
                <a:solidFill>
                  <a:srgbClr val="0432FF"/>
                </a:solidFill>
              </a:rPr>
              <a:t>原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文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是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淫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婦</a:t>
            </a:r>
            <a:r>
              <a:rPr lang="en-US" sz="5800" dirty="0">
                <a:solidFill>
                  <a:srgbClr val="0432FF"/>
                </a:solidFill>
              </a:rPr>
              <a:t> ） </a:t>
            </a:r>
            <a:r>
              <a:rPr lang="en-US" sz="5800" dirty="0" err="1">
                <a:solidFill>
                  <a:srgbClr val="0432FF"/>
                </a:solidFill>
              </a:rPr>
              <a:t>哪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豈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不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知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與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世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俗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為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友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就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是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與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神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為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敵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麼</a:t>
            </a:r>
            <a:r>
              <a:rPr lang="en-US" sz="5800" dirty="0">
                <a:solidFill>
                  <a:srgbClr val="0432FF"/>
                </a:solidFill>
              </a:rPr>
              <a:t> ？ </a:t>
            </a:r>
            <a:r>
              <a:rPr lang="en-US" sz="5800" dirty="0" err="1">
                <a:solidFill>
                  <a:srgbClr val="0432FF"/>
                </a:solidFill>
              </a:rPr>
              <a:t>所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以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凡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想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要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與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世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俗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為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友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的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就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是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與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神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為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敵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了</a:t>
            </a:r>
            <a:r>
              <a:rPr lang="en-US" sz="5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800" b="1" baseline="30000" dirty="0">
                <a:solidFill>
                  <a:srgbClr val="0432FF"/>
                </a:solidFill>
              </a:rPr>
              <a:t>7 </a:t>
            </a:r>
            <a:r>
              <a:rPr lang="en-US" sz="5800" dirty="0" err="1">
                <a:solidFill>
                  <a:srgbClr val="0432FF"/>
                </a:solidFill>
              </a:rPr>
              <a:t>故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此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要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順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服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神</a:t>
            </a:r>
            <a:r>
              <a:rPr lang="en-US" sz="5800" dirty="0">
                <a:solidFill>
                  <a:srgbClr val="0432FF"/>
                </a:solidFill>
              </a:rPr>
              <a:t> 。 </a:t>
            </a:r>
            <a:r>
              <a:rPr lang="en-US" sz="5800" dirty="0" err="1">
                <a:solidFill>
                  <a:srgbClr val="0432FF"/>
                </a:solidFill>
              </a:rPr>
              <a:t>務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要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抵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擋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魔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鬼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魔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鬼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就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必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離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開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逃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了</a:t>
            </a:r>
            <a:r>
              <a:rPr lang="en-US" sz="5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800" b="1" baseline="30000" dirty="0">
                <a:solidFill>
                  <a:srgbClr val="0432FF"/>
                </a:solidFill>
              </a:rPr>
              <a:t>8 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親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神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神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就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必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親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。 </a:t>
            </a:r>
            <a:r>
              <a:rPr lang="en-US" sz="5800" dirty="0" err="1">
                <a:solidFill>
                  <a:srgbClr val="0432FF"/>
                </a:solidFill>
              </a:rPr>
              <a:t>有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罪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人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哪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要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潔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淨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手</a:t>
            </a:r>
            <a:r>
              <a:rPr lang="en-US" sz="5800" dirty="0">
                <a:solidFill>
                  <a:srgbClr val="0432FF"/>
                </a:solidFill>
              </a:rPr>
              <a:t> ！ </a:t>
            </a:r>
            <a:r>
              <a:rPr lang="en-US" sz="5800" dirty="0" err="1">
                <a:solidFill>
                  <a:srgbClr val="0432FF"/>
                </a:solidFill>
              </a:rPr>
              <a:t>心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懷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二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意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人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哪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要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清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潔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心</a:t>
            </a:r>
            <a:r>
              <a:rPr lang="en-US" sz="5800" dirty="0">
                <a:solidFill>
                  <a:srgbClr val="0432FF"/>
                </a:solidFill>
              </a:rPr>
              <a:t> ！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5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5800"/>
              <a:t>雅各書 </a:t>
            </a:r>
            <a:r>
              <a:rPr lang="en-US" altLang="ja-JP" sz="5800" dirty="0"/>
              <a:t>5:7-8, 10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800" b="1" baseline="30000" dirty="0">
                <a:solidFill>
                  <a:srgbClr val="0432FF"/>
                </a:solidFill>
              </a:rPr>
              <a:t>7 </a:t>
            </a:r>
            <a:r>
              <a:rPr lang="en-US" sz="5800" dirty="0" err="1">
                <a:solidFill>
                  <a:srgbClr val="0432FF"/>
                </a:solidFill>
              </a:rPr>
              <a:t>弟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哪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要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忍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耐</a:t>
            </a:r>
            <a:r>
              <a:rPr lang="en-US" sz="5800" dirty="0">
                <a:solidFill>
                  <a:srgbClr val="C00000"/>
                </a:solidFill>
              </a:rPr>
              <a:t> ， </a:t>
            </a:r>
            <a:r>
              <a:rPr lang="en-US" sz="5800" dirty="0" err="1">
                <a:solidFill>
                  <a:srgbClr val="C00000"/>
                </a:solidFill>
              </a:rPr>
              <a:t>直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到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主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來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>
                <a:solidFill>
                  <a:srgbClr val="0432FF"/>
                </a:solidFill>
              </a:rPr>
              <a:t>。 </a:t>
            </a:r>
            <a:r>
              <a:rPr lang="en-US" sz="5800" dirty="0" err="1">
                <a:solidFill>
                  <a:srgbClr val="0432FF"/>
                </a:solidFill>
              </a:rPr>
              <a:t>看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哪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農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夫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忍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耐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等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候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地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裡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寶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貴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出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產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直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到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得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了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秋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雨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春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雨</a:t>
            </a:r>
            <a:r>
              <a:rPr lang="en-US" sz="5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800" b="1" baseline="30000" dirty="0">
                <a:solidFill>
                  <a:srgbClr val="0432FF"/>
                </a:solidFill>
              </a:rPr>
              <a:t>8 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也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當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忍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耐</a:t>
            </a:r>
            <a:r>
              <a:rPr lang="en-US" sz="5800" dirty="0">
                <a:solidFill>
                  <a:srgbClr val="C00000"/>
                </a:solidFill>
              </a:rPr>
              <a:t> ， </a:t>
            </a:r>
            <a:r>
              <a:rPr lang="en-US" sz="5800" dirty="0" err="1">
                <a:solidFill>
                  <a:srgbClr val="C00000"/>
                </a:solidFill>
              </a:rPr>
              <a:t>堅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固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你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們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的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心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>
                <a:solidFill>
                  <a:srgbClr val="0432FF"/>
                </a:solidFill>
              </a:rPr>
              <a:t>， </a:t>
            </a:r>
            <a:r>
              <a:rPr lang="en-US" sz="5800" dirty="0" err="1">
                <a:solidFill>
                  <a:srgbClr val="0432FF"/>
                </a:solidFill>
              </a:rPr>
              <a:t>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為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主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來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日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子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了</a:t>
            </a:r>
            <a:r>
              <a:rPr lang="en-US" sz="5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800" b="1" baseline="30000" dirty="0">
                <a:solidFill>
                  <a:srgbClr val="0432FF"/>
                </a:solidFill>
              </a:rPr>
              <a:t>10 </a:t>
            </a:r>
            <a:r>
              <a:rPr lang="en-US" sz="5800" dirty="0" err="1">
                <a:solidFill>
                  <a:srgbClr val="0432FF"/>
                </a:solidFill>
              </a:rPr>
              <a:t>弟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， </a:t>
            </a:r>
            <a:r>
              <a:rPr lang="en-US" sz="5800" dirty="0" err="1">
                <a:solidFill>
                  <a:srgbClr val="0432FF"/>
                </a:solidFill>
              </a:rPr>
              <a:t>你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們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要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把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那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先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前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奉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主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名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說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話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0432FF"/>
                </a:solidFill>
              </a:rPr>
              <a:t>的</a:t>
            </a:r>
            <a:r>
              <a:rPr lang="en-US" sz="5800" dirty="0">
                <a:solidFill>
                  <a:srgbClr val="0432FF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眾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先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知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當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作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能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受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苦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能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忍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耐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的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榜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 err="1">
                <a:solidFill>
                  <a:srgbClr val="C00000"/>
                </a:solidFill>
              </a:rPr>
              <a:t>樣</a:t>
            </a:r>
            <a:r>
              <a:rPr lang="en-US" sz="5800" dirty="0">
                <a:solidFill>
                  <a:srgbClr val="C00000"/>
                </a:solidFill>
              </a:rPr>
              <a:t> </a:t>
            </a:r>
            <a:r>
              <a:rPr lang="en-US" sz="5800" dirty="0">
                <a:solidFill>
                  <a:srgbClr val="0432FF"/>
                </a:solidFill>
              </a:rPr>
              <a:t>。</a:t>
            </a:r>
            <a:endParaRPr lang="en-US" altLang="ja-JP" sz="58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5F2C96-C660-1D35-3E90-D73740F8DAE5}"/>
              </a:ext>
            </a:extLst>
          </p:cNvPr>
          <p:cNvSpPr txBox="1"/>
          <p:nvPr/>
        </p:nvSpPr>
        <p:spPr>
          <a:xfrm>
            <a:off x="5913303" y="10098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二</a:t>
            </a:r>
            <a:r>
              <a:rPr lang="en-US" altLang="ja-JP" dirty="0"/>
              <a:t>)</a:t>
            </a:r>
            <a:r>
              <a:rPr lang="ja-JP" altLang="en-US"/>
              <a:t>因信而行義</a:t>
            </a:r>
            <a:r>
              <a:rPr lang="en-US" altLang="ja-JP" dirty="0"/>
              <a:t>(</a:t>
            </a:r>
            <a:r>
              <a:rPr lang="ja-JP" altLang="en-US"/>
              <a:t>進一步地繼續跟隨耶穌而得義</a:t>
            </a:r>
            <a:r>
              <a:rPr lang="en-US" altLang="ja-JP" dirty="0"/>
              <a:t>) (continued)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841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BC60-C58C-FFBF-1218-405F9488A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/>
              <a:t>前言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34847-E29E-56CC-418C-FF9A6C9D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203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ja-JP" altLang="en-US"/>
              <a:t>末世最重要的事是：主來的日子旣然近了，我們當把握現今的時日與機會來與 神相交，使我們的生命多方面、多層次地經歷主的救贖，使我們（將來）能被提升到主（更實在、更豐富）的同在裏。這生命得贖的進展過程，不只發生在奉主名的聚會裏、在個人自以爲「是與主同在」的靈修時光裏，也在日常生活中對人事物和各情況所展現的存心、看法、言語、行為中。有含金量、含銀量的礦物，經火燒，讓浮出金屬液面的渣滓被挪除，銀匠、金匠才能用之作器皿。 神之所以揀選、呼召我們，就是要我們作祂聖潔的器皿，因信從祂得了祂生命的光，而能為祂發光。這樣在世上尋求 神的國和義的信徒，必蒙主悅納，並得祂的眷顧。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950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1B7D6-2F6D-3383-F703-CD825C113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91" y="484742"/>
            <a:ext cx="11578727" cy="569222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500"/>
              <a:t>雅各書 </a:t>
            </a:r>
            <a:r>
              <a:rPr lang="en-US" altLang="ja-JP" sz="3500" dirty="0"/>
              <a:t>5:13–18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13 </a:t>
            </a:r>
            <a:r>
              <a:rPr lang="en-US" sz="3500" dirty="0" err="1">
                <a:solidFill>
                  <a:srgbClr val="0432FF"/>
                </a:solidFill>
              </a:rPr>
              <a:t>你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們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中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間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受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苦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呢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該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告</a:t>
            </a:r>
            <a:r>
              <a:rPr lang="en-US" sz="3500" dirty="0">
                <a:solidFill>
                  <a:srgbClr val="0432FF"/>
                </a:solidFill>
              </a:rPr>
              <a:t> ； </a:t>
            </a:r>
            <a:r>
              <a:rPr lang="en-US" sz="3500" dirty="0" err="1">
                <a:solidFill>
                  <a:srgbClr val="0432FF"/>
                </a:solidFill>
              </a:rPr>
              <a:t>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喜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樂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呢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該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歌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頌</a:t>
            </a:r>
            <a:r>
              <a:rPr lang="en-US" sz="35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14 </a:t>
            </a:r>
            <a:r>
              <a:rPr lang="en-US" sz="3500" dirty="0" err="1">
                <a:solidFill>
                  <a:srgbClr val="0432FF"/>
                </a:solidFill>
              </a:rPr>
              <a:t>你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們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中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間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病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了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呢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該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請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教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會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長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老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來</a:t>
            </a:r>
            <a:r>
              <a:rPr lang="en-US" sz="3500" dirty="0">
                <a:solidFill>
                  <a:srgbClr val="0432FF"/>
                </a:solidFill>
              </a:rPr>
              <a:t> ； 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們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可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以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主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名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用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油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抹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為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告</a:t>
            </a:r>
            <a:r>
              <a:rPr lang="en-US" sz="35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15 </a:t>
            </a:r>
            <a:r>
              <a:rPr lang="en-US" sz="3500" dirty="0" err="1">
                <a:solidFill>
                  <a:srgbClr val="0432FF"/>
                </a:solidFill>
              </a:rPr>
              <a:t>出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於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信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心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祈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要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救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那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病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人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主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必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叫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起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來</a:t>
            </a:r>
            <a:r>
              <a:rPr lang="en-US" sz="3500" dirty="0">
                <a:solidFill>
                  <a:srgbClr val="0432FF"/>
                </a:solidFill>
              </a:rPr>
              <a:t> ； 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若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犯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了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罪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也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必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蒙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赦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免</a:t>
            </a:r>
            <a:r>
              <a:rPr lang="en-US" sz="35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16 </a:t>
            </a:r>
            <a:r>
              <a:rPr lang="en-US" sz="3500" dirty="0" err="1">
                <a:solidFill>
                  <a:srgbClr val="0432FF"/>
                </a:solidFill>
              </a:rPr>
              <a:t>所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以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你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們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要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彼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此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認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罪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互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相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代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求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使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你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們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可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以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得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醫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治</a:t>
            </a:r>
            <a:r>
              <a:rPr lang="en-US" sz="3500" dirty="0">
                <a:solidFill>
                  <a:srgbClr val="0432FF"/>
                </a:solidFill>
              </a:rPr>
              <a:t> 。 </a:t>
            </a:r>
            <a:r>
              <a:rPr lang="en-US" sz="3500" dirty="0" err="1">
                <a:solidFill>
                  <a:srgbClr val="0432FF"/>
                </a:solidFill>
              </a:rPr>
              <a:t>義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人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祈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所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發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力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量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是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大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功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效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17 </a:t>
            </a:r>
            <a:r>
              <a:rPr lang="en-US" sz="3500" dirty="0" err="1">
                <a:solidFill>
                  <a:srgbClr val="0432FF"/>
                </a:solidFill>
              </a:rPr>
              <a:t>以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利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亞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與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我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們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是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一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樣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性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情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人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懇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切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告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求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不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要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下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雨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雨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年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零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六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個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月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不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下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在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地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上</a:t>
            </a:r>
            <a:r>
              <a:rPr lang="en-US" sz="35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18 </a:t>
            </a:r>
            <a:r>
              <a:rPr lang="en-US" sz="3500" dirty="0" err="1">
                <a:solidFill>
                  <a:srgbClr val="0432FF"/>
                </a:solidFill>
              </a:rPr>
              <a:t>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又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告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天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降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下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雨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來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地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也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生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出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土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產</a:t>
            </a:r>
            <a:r>
              <a:rPr lang="en-US" sz="35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9F325C-02CC-929D-853C-DAC1B9CD8AF3}"/>
              </a:ext>
            </a:extLst>
          </p:cNvPr>
          <p:cNvSpPr txBox="1"/>
          <p:nvPr/>
        </p:nvSpPr>
        <p:spPr>
          <a:xfrm>
            <a:off x="6096000" y="161576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二</a:t>
            </a:r>
            <a:r>
              <a:rPr lang="en-US" altLang="ja-JP" dirty="0"/>
              <a:t>)</a:t>
            </a:r>
            <a:r>
              <a:rPr lang="ja-JP" altLang="en-US"/>
              <a:t>因信而行義</a:t>
            </a:r>
            <a:r>
              <a:rPr lang="en-US" altLang="ja-JP" dirty="0"/>
              <a:t>(</a:t>
            </a:r>
            <a:r>
              <a:rPr lang="ja-JP" altLang="en-US"/>
              <a:t>進一步地繼續跟隨耶穌而得義</a:t>
            </a:r>
            <a:r>
              <a:rPr lang="en-US" altLang="ja-JP" dirty="0"/>
              <a:t>) (continued)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549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D353F-6DFE-53B0-991A-ACEC32E0D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369" y="-174701"/>
            <a:ext cx="10515600" cy="1325563"/>
          </a:xfrm>
        </p:spPr>
        <p:txBody>
          <a:bodyPr/>
          <a:lstStyle/>
          <a:p>
            <a:r>
              <a:rPr lang="ja-JP" altLang="en-US"/>
              <a:t>三</a:t>
            </a:r>
            <a:r>
              <a:rPr lang="en-US" altLang="ja-JP" dirty="0"/>
              <a:t>) </a:t>
            </a:r>
            <a:r>
              <a:rPr lang="ja-JP" altLang="en-US"/>
              <a:t>聖靈是賜給順從神之人的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C97CB-E9B4-12A4-1D2F-3EE5BAE4A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288" y="823090"/>
            <a:ext cx="11721029" cy="6249739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ja-JP" sz="5100" dirty="0"/>
              <a:t>1) </a:t>
            </a:r>
            <a:r>
              <a:rPr lang="ja-JP" altLang="en-US" sz="5100"/>
              <a:t>讚美神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5100"/>
              <a:t>來</a:t>
            </a:r>
            <a:r>
              <a:rPr lang="en-US" altLang="ja-JP" sz="5100" dirty="0"/>
              <a:t>13:15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15 </a:t>
            </a:r>
            <a:r>
              <a:rPr lang="en-US" sz="5100" dirty="0" err="1">
                <a:solidFill>
                  <a:srgbClr val="0432FF"/>
                </a:solidFill>
              </a:rPr>
              <a:t>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著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穌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常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常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以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讚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祭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獻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給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神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這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那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承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主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嘴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唇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果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子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  <a:endParaRPr lang="en-US" altLang="ja-JP" sz="5100" dirty="0">
              <a:solidFill>
                <a:srgbClr val="0432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51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ja-JP" sz="5100" dirty="0"/>
              <a:t>2) </a:t>
            </a:r>
            <a:r>
              <a:rPr lang="ja-JP" altLang="en-US" sz="5100"/>
              <a:t>要 </a:t>
            </a:r>
            <a:r>
              <a:rPr lang="en-US" sz="5100" dirty="0" err="1"/>
              <a:t>手</a:t>
            </a:r>
            <a:r>
              <a:rPr lang="en-US" sz="5100" dirty="0"/>
              <a:t> </a:t>
            </a:r>
            <a:r>
              <a:rPr lang="en-US" sz="5100" dirty="0" err="1"/>
              <a:t>潔</a:t>
            </a:r>
            <a:r>
              <a:rPr lang="en-US" sz="5100" dirty="0"/>
              <a:t> </a:t>
            </a:r>
            <a:r>
              <a:rPr lang="en-US" sz="5100" dirty="0" err="1"/>
              <a:t>心</a:t>
            </a:r>
            <a:r>
              <a:rPr lang="en-US" sz="5100" dirty="0"/>
              <a:t> </a:t>
            </a:r>
            <a:r>
              <a:rPr lang="en-US" sz="5100" dirty="0" err="1"/>
              <a:t>清</a:t>
            </a:r>
            <a:r>
              <a:rPr lang="en-US" sz="5100" dirty="0"/>
              <a:t> </a:t>
            </a:r>
            <a:endParaRPr lang="en-US" altLang="ja-JP" sz="51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5100"/>
              <a:t>詩</a:t>
            </a:r>
            <a:r>
              <a:rPr lang="en-US" altLang="ja-JP" sz="5100" dirty="0"/>
              <a:t>24:3–6</a:t>
            </a:r>
            <a:r>
              <a:rPr lang="ja-JP" altLang="en-US" sz="5100"/>
              <a:t>；</a:t>
            </a:r>
            <a:endParaRPr lang="en-US" altLang="ja-JP" sz="51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3 </a:t>
            </a:r>
            <a:r>
              <a:rPr lang="en-US" sz="5100" dirty="0" err="1">
                <a:solidFill>
                  <a:srgbClr val="0432FF"/>
                </a:solidFill>
              </a:rPr>
              <a:t>誰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登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山</a:t>
            </a:r>
            <a:r>
              <a:rPr lang="en-US" sz="5100" dirty="0">
                <a:solidFill>
                  <a:srgbClr val="0432FF"/>
                </a:solidFill>
              </a:rPr>
              <a:t> ？ </a:t>
            </a:r>
            <a:r>
              <a:rPr lang="en-US" sz="5100" dirty="0" err="1">
                <a:solidFill>
                  <a:srgbClr val="0432FF"/>
                </a:solidFill>
              </a:rPr>
              <a:t>誰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站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在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所</a:t>
            </a:r>
            <a:r>
              <a:rPr lang="en-US" sz="5100" dirty="0">
                <a:solidFill>
                  <a:srgbClr val="0432FF"/>
                </a:solidFill>
              </a:rPr>
              <a:t> ？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4 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手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潔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心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清</a:t>
            </a:r>
            <a:r>
              <a:rPr lang="en-US" sz="5100" dirty="0">
                <a:solidFill>
                  <a:srgbClr val="C00000"/>
                </a:solidFill>
              </a:rPr>
              <a:t> 、 </a:t>
            </a:r>
            <a:r>
              <a:rPr lang="en-US" sz="5100" dirty="0" err="1">
                <a:solidFill>
                  <a:srgbClr val="C00000"/>
                </a:solidFill>
              </a:rPr>
              <a:t>不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向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虛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妄</a:t>
            </a:r>
            <a:r>
              <a:rPr lang="en-US" sz="5100" dirty="0">
                <a:solidFill>
                  <a:srgbClr val="C00000"/>
                </a:solidFill>
              </a:rPr>
              <a:t> 、 </a:t>
            </a:r>
            <a:r>
              <a:rPr lang="en-US" sz="5100" dirty="0" err="1">
                <a:solidFill>
                  <a:srgbClr val="C00000"/>
                </a:solidFill>
              </a:rPr>
              <a:t>起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誓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不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懷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詭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詐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的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人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>
                <a:solidFill>
                  <a:srgbClr val="0432FF"/>
                </a:solidFill>
              </a:rPr>
              <a:t>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5 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必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蒙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耶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和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華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賜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福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>
                <a:solidFill>
                  <a:srgbClr val="0432FF"/>
                </a:solidFill>
              </a:rPr>
              <a:t>， </a:t>
            </a:r>
            <a:r>
              <a:rPr lang="en-US" sz="5100" dirty="0" err="1">
                <a:solidFill>
                  <a:srgbClr val="C00000"/>
                </a:solidFill>
              </a:rPr>
              <a:t>又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蒙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救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他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的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神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使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他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成</a:t>
            </a:r>
            <a:r>
              <a:rPr lang="en-US" sz="5100" dirty="0">
                <a:solidFill>
                  <a:srgbClr val="C00000"/>
                </a:solidFill>
              </a:rPr>
              <a:t> </a:t>
            </a:r>
            <a:r>
              <a:rPr lang="en-US" sz="5100" dirty="0" err="1">
                <a:solidFill>
                  <a:srgbClr val="C00000"/>
                </a:solidFill>
              </a:rPr>
              <a:t>義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6 </a:t>
            </a:r>
            <a:r>
              <a:rPr lang="en-US" sz="5100" dirty="0" err="1">
                <a:solidFill>
                  <a:srgbClr val="0432FF"/>
                </a:solidFill>
              </a:rPr>
              <a:t>這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求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族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類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求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面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各</a:t>
            </a:r>
            <a:r>
              <a:rPr lang="en-US" sz="5100" dirty="0">
                <a:solidFill>
                  <a:srgbClr val="0432FF"/>
                </a:solidFill>
              </a:rPr>
              <a:t> 。 （ </a:t>
            </a:r>
            <a:r>
              <a:rPr lang="en-US" sz="5100" dirty="0" err="1">
                <a:solidFill>
                  <a:srgbClr val="0432FF"/>
                </a:solidFill>
              </a:rPr>
              <a:t>細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拉</a:t>
            </a:r>
            <a:r>
              <a:rPr lang="en-US" sz="5100" dirty="0">
                <a:solidFill>
                  <a:srgbClr val="0432FF"/>
                </a:solidFill>
              </a:rPr>
              <a:t> ）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7555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DA937-6DD3-0C38-20D3-07A960C43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228" y="363556"/>
            <a:ext cx="11457543" cy="5023692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ja-JP" sz="5100" dirty="0"/>
              <a:t>3) </a:t>
            </a:r>
            <a:r>
              <a:rPr lang="ja-JP" altLang="en-US" sz="5100"/>
              <a:t>敞開心門迎接主</a:t>
            </a:r>
            <a:endParaRPr lang="en-US" altLang="ja-JP" sz="51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5100"/>
              <a:t>詩</a:t>
            </a:r>
            <a:r>
              <a:rPr lang="en-US" altLang="ja-JP" sz="5100" dirty="0"/>
              <a:t>24: 7–10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7 </a:t>
            </a:r>
            <a:r>
              <a:rPr lang="en-US" sz="5100" dirty="0" err="1">
                <a:solidFill>
                  <a:srgbClr val="0432FF"/>
                </a:solidFill>
              </a:rPr>
              <a:t>眾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城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哪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抬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起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頭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來</a:t>
            </a:r>
            <a:r>
              <a:rPr lang="en-US" sz="5100" dirty="0">
                <a:solidFill>
                  <a:srgbClr val="0432FF"/>
                </a:solidFill>
              </a:rPr>
              <a:t> ！ </a:t>
            </a:r>
            <a:r>
              <a:rPr lang="en-US" sz="5100" dirty="0" err="1">
                <a:solidFill>
                  <a:srgbClr val="0432FF"/>
                </a:solidFill>
              </a:rPr>
              <a:t>永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戶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被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起</a:t>
            </a:r>
            <a:r>
              <a:rPr lang="en-US" sz="5100" dirty="0">
                <a:solidFill>
                  <a:srgbClr val="0432FF"/>
                </a:solidFill>
              </a:rPr>
              <a:t> ！ </a:t>
            </a:r>
            <a:r>
              <a:rPr lang="en-US" sz="5100" dirty="0" err="1">
                <a:solidFill>
                  <a:srgbClr val="0432FF"/>
                </a:solidFill>
              </a:rPr>
              <a:t>那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榮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將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進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來</a:t>
            </a:r>
            <a:r>
              <a:rPr lang="en-US" sz="5100" dirty="0">
                <a:solidFill>
                  <a:srgbClr val="0432FF"/>
                </a:solidFill>
              </a:rPr>
              <a:t> ！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8 </a:t>
            </a:r>
            <a:r>
              <a:rPr lang="en-US" sz="5100" dirty="0" err="1">
                <a:solidFill>
                  <a:srgbClr val="0432FF"/>
                </a:solidFill>
              </a:rPr>
              <a:t>榮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誰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呢</a:t>
            </a:r>
            <a:r>
              <a:rPr lang="en-US" sz="5100" dirty="0">
                <a:solidFill>
                  <a:srgbClr val="0432FF"/>
                </a:solidFill>
              </a:rPr>
              <a:t> ？ 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力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華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在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戰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場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上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華</a:t>
            </a:r>
            <a:r>
              <a:rPr lang="en-US" sz="5100" dirty="0">
                <a:solidFill>
                  <a:srgbClr val="0432FF"/>
                </a:solidFill>
              </a:rPr>
              <a:t> ！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9 </a:t>
            </a:r>
            <a:r>
              <a:rPr lang="en-US" sz="5100" dirty="0" err="1">
                <a:solidFill>
                  <a:srgbClr val="0432FF"/>
                </a:solidFill>
              </a:rPr>
              <a:t>眾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城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哪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抬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起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頭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來</a:t>
            </a:r>
            <a:r>
              <a:rPr lang="en-US" sz="5100" dirty="0">
                <a:solidFill>
                  <a:srgbClr val="0432FF"/>
                </a:solidFill>
              </a:rPr>
              <a:t> ！ </a:t>
            </a:r>
            <a:r>
              <a:rPr lang="en-US" sz="5100" dirty="0" err="1">
                <a:solidFill>
                  <a:srgbClr val="0432FF"/>
                </a:solidFill>
              </a:rPr>
              <a:t>永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戶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把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頭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抬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起</a:t>
            </a:r>
            <a:r>
              <a:rPr lang="en-US" sz="5100" dirty="0">
                <a:solidFill>
                  <a:srgbClr val="0432FF"/>
                </a:solidFill>
              </a:rPr>
              <a:t> ！ </a:t>
            </a:r>
            <a:r>
              <a:rPr lang="en-US" sz="5100" dirty="0" err="1">
                <a:solidFill>
                  <a:srgbClr val="0432FF"/>
                </a:solidFill>
              </a:rPr>
              <a:t>那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榮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將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進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來</a:t>
            </a:r>
            <a:r>
              <a:rPr lang="en-US" sz="5100" dirty="0">
                <a:solidFill>
                  <a:srgbClr val="0432FF"/>
                </a:solidFill>
              </a:rPr>
              <a:t> ！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10 </a:t>
            </a:r>
            <a:r>
              <a:rPr lang="en-US" sz="5100" dirty="0" err="1">
                <a:solidFill>
                  <a:srgbClr val="0432FF"/>
                </a:solidFill>
              </a:rPr>
              <a:t>榮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誰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呢</a:t>
            </a:r>
            <a:r>
              <a:rPr lang="en-US" sz="5100" dirty="0">
                <a:solidFill>
                  <a:srgbClr val="0432FF"/>
                </a:solidFill>
              </a:rPr>
              <a:t> ？ </a:t>
            </a:r>
            <a:r>
              <a:rPr lang="en-US" sz="5100" dirty="0" err="1">
                <a:solidFill>
                  <a:srgbClr val="0432FF"/>
                </a:solidFill>
              </a:rPr>
              <a:t>萬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華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榮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王</a:t>
            </a:r>
            <a:r>
              <a:rPr lang="en-US" sz="5100" dirty="0">
                <a:solidFill>
                  <a:srgbClr val="0432FF"/>
                </a:solidFill>
              </a:rPr>
              <a:t> ！ （ </a:t>
            </a:r>
            <a:r>
              <a:rPr lang="en-US" sz="5100" dirty="0" err="1">
                <a:solidFill>
                  <a:srgbClr val="0432FF"/>
                </a:solidFill>
              </a:rPr>
              <a:t>細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拉</a:t>
            </a:r>
            <a:r>
              <a:rPr lang="en-US" sz="5100" dirty="0">
                <a:solidFill>
                  <a:srgbClr val="0432FF"/>
                </a:solidFill>
              </a:rPr>
              <a:t> ）</a:t>
            </a:r>
          </a:p>
          <a:p>
            <a:pPr marL="0" indent="0">
              <a:buNone/>
            </a:pPr>
            <a:endParaRPr lang="en-US" altLang="ja-JP" sz="5800" dirty="0"/>
          </a:p>
          <a:p>
            <a:pPr marL="0" indent="0">
              <a:buNone/>
            </a:pPr>
            <a:endParaRPr lang="ja-JP" altLang="en-US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94AEBF-056D-D615-BD76-F173F868266C}"/>
              </a:ext>
            </a:extLst>
          </p:cNvPr>
          <p:cNvSpPr txBox="1"/>
          <p:nvPr/>
        </p:nvSpPr>
        <p:spPr>
          <a:xfrm>
            <a:off x="6706518" y="363556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三</a:t>
            </a:r>
            <a:r>
              <a:rPr lang="en-US" altLang="ja-JP" dirty="0"/>
              <a:t>) </a:t>
            </a:r>
            <a:r>
              <a:rPr lang="ja-JP" altLang="en-US"/>
              <a:t>聖靈是賜給順從神之人的</a:t>
            </a:r>
            <a:r>
              <a:rPr lang="en-US" altLang="ja-JP" dirty="0"/>
              <a:t> (continued)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386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F5D16-80DE-194B-9146-440EA0EE2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26" y="481567"/>
            <a:ext cx="1142357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3200" dirty="0"/>
              <a:t>4)</a:t>
            </a:r>
            <a:r>
              <a:rPr lang="ja-JP" altLang="en-US" sz="3200"/>
              <a:t> 敞著臉仰望主榮光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哥林多後書</a:t>
            </a:r>
            <a:r>
              <a:rPr lang="en-US" altLang="ja-JP" sz="3200" dirty="0"/>
              <a:t>3:16–18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16 </a:t>
            </a:r>
            <a:r>
              <a:rPr lang="en-US" sz="3200" dirty="0" err="1">
                <a:solidFill>
                  <a:srgbClr val="0432FF"/>
                </a:solidFill>
              </a:rPr>
              <a:t>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主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除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17 </a:t>
            </a:r>
            <a:r>
              <a:rPr lang="en-US" sz="3200" dirty="0" err="1">
                <a:solidFill>
                  <a:srgbClr val="0432FF"/>
                </a:solidFill>
              </a:rPr>
              <a:t>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靈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由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18 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光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返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照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狀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榮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altLang="ja-JP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8BC264-E9BA-0F09-91BE-C5C2A06B31D4}"/>
              </a:ext>
            </a:extLst>
          </p:cNvPr>
          <p:cNvSpPr txBox="1"/>
          <p:nvPr/>
        </p:nvSpPr>
        <p:spPr>
          <a:xfrm>
            <a:off x="6706518" y="363556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三</a:t>
            </a:r>
            <a:r>
              <a:rPr lang="en-US" altLang="ja-JP" dirty="0"/>
              <a:t>) </a:t>
            </a:r>
            <a:r>
              <a:rPr lang="ja-JP" altLang="en-US"/>
              <a:t>聖靈是賜給順從神之人的</a:t>
            </a:r>
            <a:r>
              <a:rPr lang="en-US" altLang="ja-JP" dirty="0"/>
              <a:t> (continued)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570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6EFDC-15F1-1ECF-1E7B-223BF6D9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四</a:t>
            </a:r>
            <a:r>
              <a:rPr lang="en-US" altLang="ja-JP" dirty="0"/>
              <a:t>) </a:t>
            </a:r>
            <a:r>
              <a:rPr lang="ja-JP" altLang="en-US"/>
              <a:t>以敬畏神為至寶</a:t>
            </a:r>
            <a:br>
              <a:rPr lang="en-US" altLang="ja-JP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21614-F483-B49E-98C8-B9FE8649A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58" y="1429017"/>
            <a:ext cx="11159169" cy="4351338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3200"/>
              <a:t>詩</a:t>
            </a:r>
            <a:r>
              <a:rPr lang="en-US" altLang="ja-JP" sz="3200" dirty="0"/>
              <a:t>25:12,14</a:t>
            </a:r>
          </a:p>
          <a:p>
            <a:r>
              <a:rPr lang="en-US" sz="3200" b="1" baseline="30000" dirty="0">
                <a:solidFill>
                  <a:srgbClr val="0432FF"/>
                </a:solidFill>
              </a:rPr>
              <a:t>12 </a:t>
            </a:r>
            <a:r>
              <a:rPr lang="en-US" sz="3200" dirty="0" err="1">
                <a:solidFill>
                  <a:srgbClr val="0432FF"/>
                </a:solidFill>
              </a:rPr>
              <a:t>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路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r>
              <a:rPr lang="en-US" sz="3200" b="1" baseline="30000" dirty="0">
                <a:solidFill>
                  <a:srgbClr val="0432FF"/>
                </a:solidFill>
              </a:rPr>
              <a:t>14 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密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  <a:endParaRPr lang="ja-JP" altLang="en-US" sz="320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03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6F82B-1FD1-A81C-69D4-ADC25D00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br>
              <a:rPr lang="ja-JP" altLang="en-US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2AC0B-EF71-24A1-99AB-9C86F360F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93" y="1253331"/>
            <a:ext cx="11434590" cy="5488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a. </a:t>
            </a:r>
            <a:r>
              <a:rPr lang="ja-JP" altLang="en-US" sz="3200"/>
              <a:t>林後</a:t>
            </a:r>
            <a:r>
              <a:rPr lang="en-US" altLang="ja-JP" sz="3200" dirty="0"/>
              <a:t>5:20-21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20 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者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般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好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21 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（ </a:t>
            </a:r>
            <a:r>
              <a:rPr lang="en-US" sz="3200" dirty="0" err="1">
                <a:solidFill>
                  <a:srgbClr val="0432FF"/>
                </a:solidFill>
              </a:rPr>
              <a:t>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）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義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/>
              <a:t>b.</a:t>
            </a:r>
            <a:r>
              <a:rPr lang="ja-JP" altLang="en-US" sz="3200"/>
              <a:t>約</a:t>
            </a:r>
            <a:r>
              <a:rPr lang="en-US" altLang="ja-JP" sz="3200" dirty="0"/>
              <a:t>3:13-15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13 </a:t>
            </a:r>
            <a:r>
              <a:rPr lang="en-US" sz="3200" dirty="0" err="1">
                <a:solidFill>
                  <a:srgbClr val="0432FF"/>
                </a:solidFill>
              </a:rPr>
              <a:t>除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下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子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天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14 </a:t>
            </a:r>
            <a:r>
              <a:rPr lang="en-US" sz="3200" dirty="0" err="1">
                <a:solidFill>
                  <a:srgbClr val="0432FF"/>
                </a:solidFill>
              </a:rPr>
              <a:t>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蛇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起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15 </a:t>
            </a:r>
            <a:r>
              <a:rPr lang="en-US" sz="3200" dirty="0" err="1">
                <a:solidFill>
                  <a:srgbClr val="0432FF"/>
                </a:solidFill>
              </a:rPr>
              <a:t>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生</a:t>
            </a:r>
            <a:r>
              <a:rPr lang="en-US" sz="3200" dirty="0">
                <a:solidFill>
                  <a:srgbClr val="0432FF"/>
                </a:solidFill>
              </a:rPr>
              <a:t> （ </a:t>
            </a:r>
            <a:r>
              <a:rPr lang="en-US" sz="3200" dirty="0" err="1">
                <a:solidFill>
                  <a:srgbClr val="0432FF"/>
                </a:solidFill>
              </a:rPr>
              <a:t>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生</a:t>
            </a:r>
            <a:r>
              <a:rPr lang="en-US" sz="3200" dirty="0">
                <a:solidFill>
                  <a:srgbClr val="0432FF"/>
                </a:solidFill>
              </a:rPr>
              <a:t> ） 。</a:t>
            </a:r>
          </a:p>
          <a:p>
            <a:pPr marL="0" indent="0">
              <a:buNone/>
            </a:pPr>
            <a:endParaRPr lang="en-US" sz="32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942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8A0CA-351F-35CD-1A5C-9BDE40595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618" y="159744"/>
            <a:ext cx="11690733" cy="653851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400" dirty="0"/>
              <a:t>b.</a:t>
            </a:r>
            <a:r>
              <a:rPr lang="ja-JP" altLang="en-US" sz="4400"/>
              <a:t>約</a:t>
            </a:r>
            <a:r>
              <a:rPr lang="en-US" altLang="ja-JP" sz="4400" dirty="0"/>
              <a:t>3:16-21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16 </a:t>
            </a:r>
            <a:r>
              <a:rPr lang="en-US" sz="4100" dirty="0">
                <a:solidFill>
                  <a:srgbClr val="0432FF"/>
                </a:solidFill>
              </a:rPr>
              <a:t>「 </a:t>
            </a:r>
            <a:r>
              <a:rPr lang="en-US" sz="4100" dirty="0" err="1">
                <a:solidFill>
                  <a:srgbClr val="0432FF"/>
                </a:solidFill>
              </a:rPr>
              <a:t>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愛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至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將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賜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給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們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叫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一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切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至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亡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得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永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生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17 </a:t>
            </a:r>
            <a:r>
              <a:rPr lang="en-US" sz="4100" dirty="0" err="1">
                <a:solidFill>
                  <a:srgbClr val="0432FF"/>
                </a:solidFill>
              </a:rPr>
              <a:t>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差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世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要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罪</a:t>
            </a:r>
            <a:r>
              <a:rPr lang="en-US" sz="4100" dirty="0">
                <a:solidFill>
                  <a:srgbClr val="0432FF"/>
                </a:solidFill>
              </a:rPr>
              <a:t> （ </a:t>
            </a:r>
            <a:r>
              <a:rPr lang="en-US" sz="4100" dirty="0" err="1">
                <a:solidFill>
                  <a:srgbClr val="0432FF"/>
                </a:solidFill>
              </a:rPr>
              <a:t>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作</a:t>
            </a:r>
            <a:r>
              <a:rPr lang="en-US" sz="4100" dirty="0">
                <a:solidFill>
                  <a:srgbClr val="0432FF"/>
                </a:solidFill>
              </a:rPr>
              <a:t> ： </a:t>
            </a:r>
            <a:r>
              <a:rPr lang="en-US" sz="4100" dirty="0" err="1">
                <a:solidFill>
                  <a:srgbClr val="0432FF"/>
                </a:solidFill>
              </a:rPr>
              <a:t>審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判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； </a:t>
            </a:r>
            <a:r>
              <a:rPr lang="en-US" sz="4100" dirty="0" err="1">
                <a:solidFill>
                  <a:srgbClr val="0432FF"/>
                </a:solidFill>
              </a:rPr>
              <a:t>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同</a:t>
            </a:r>
            <a:r>
              <a:rPr lang="en-US" sz="4100" dirty="0">
                <a:solidFill>
                  <a:srgbClr val="0432FF"/>
                </a:solidFill>
              </a:rPr>
              <a:t> ） ， </a:t>
            </a:r>
            <a:r>
              <a:rPr lang="en-US" sz="4100" dirty="0" err="1">
                <a:solidFill>
                  <a:srgbClr val="0432FF"/>
                </a:solidFill>
              </a:rPr>
              <a:t>乃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要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叫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得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救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18 </a:t>
            </a:r>
            <a:r>
              <a:rPr lang="en-US" sz="4100" dirty="0" err="1">
                <a:solidFill>
                  <a:srgbClr val="0432FF"/>
                </a:solidFill>
              </a:rPr>
              <a:t>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被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罪</a:t>
            </a:r>
            <a:r>
              <a:rPr lang="en-US" sz="4100" dirty="0">
                <a:solidFill>
                  <a:srgbClr val="0432FF"/>
                </a:solidFill>
              </a:rPr>
              <a:t> ；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已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經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了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名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19 </a:t>
            </a:r>
            <a:r>
              <a:rPr lang="en-US" sz="4100" dirty="0" err="1">
                <a:solidFill>
                  <a:srgbClr val="0432FF"/>
                </a:solidFill>
              </a:rPr>
              <a:t>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間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愛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光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愛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暗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此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20 </a:t>
            </a:r>
            <a:r>
              <a:rPr lang="en-US" sz="4100" dirty="0" err="1">
                <a:solidFill>
                  <a:srgbClr val="0432FF"/>
                </a:solidFill>
              </a:rPr>
              <a:t>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作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便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光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並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光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怕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受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責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備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21 </a:t>
            </a:r>
            <a:r>
              <a:rPr lang="en-US" sz="4100" dirty="0" err="1">
                <a:solidFill>
                  <a:srgbClr val="0432FF"/>
                </a:solidFill>
              </a:rPr>
              <a:t>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光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要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明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所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行</a:t>
            </a:r>
            <a:r>
              <a:rPr lang="en-US" sz="4100" dirty="0">
                <a:solidFill>
                  <a:srgbClr val="0432FF"/>
                </a:solidFill>
              </a:rPr>
              <a:t> 。 」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1DA5C-3248-677E-E029-0920460F90DD}"/>
              </a:ext>
            </a:extLst>
          </p:cNvPr>
          <p:cNvSpPr txBox="1"/>
          <p:nvPr/>
        </p:nvSpPr>
        <p:spPr>
          <a:xfrm>
            <a:off x="5483646" y="15974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r>
              <a:rPr lang="en-US" altLang="ja-JP" dirty="0"/>
              <a:t> (continued) </a:t>
            </a:r>
            <a:br>
              <a:rPr lang="ja-JP" alt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847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9D411-F55C-4933-6870-44D9159C2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03" y="912812"/>
            <a:ext cx="11556694" cy="5032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ja-JP" altLang="en-US" sz="3600"/>
              <a:t>以上是舊約律法蘊涵的影兒在耶穌身上得到應許的應驗</a:t>
            </a:r>
            <a:r>
              <a:rPr lang="en-US" altLang="ja-JP" sz="3600" dirty="0"/>
              <a:t>, </a:t>
            </a:r>
            <a:r>
              <a:rPr lang="ja-JP" altLang="en-US" sz="3600"/>
              <a:t>請見</a:t>
            </a:r>
            <a:r>
              <a:rPr lang="en-US" altLang="ja-JP" sz="3600" dirty="0"/>
              <a:t>:</a:t>
            </a:r>
          </a:p>
          <a:p>
            <a:pPr marL="0" indent="0">
              <a:buNone/>
            </a:pPr>
            <a:endParaRPr lang="en-US" altLang="ja-JP" sz="3500" dirty="0"/>
          </a:p>
          <a:p>
            <a:pPr marL="0" indent="0">
              <a:buNone/>
            </a:pPr>
            <a:r>
              <a:rPr lang="ja-JP" altLang="en-US" sz="3500"/>
              <a:t>利</a:t>
            </a:r>
            <a:r>
              <a:rPr lang="en-US" altLang="ja-JP" sz="3500" dirty="0"/>
              <a:t>16:6</a:t>
            </a:r>
          </a:p>
          <a:p>
            <a:pPr marL="0" indent="0"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6 </a:t>
            </a:r>
            <a:r>
              <a:rPr lang="en-US" sz="3500" dirty="0" err="1">
                <a:solidFill>
                  <a:srgbClr val="0432FF"/>
                </a:solidFill>
              </a:rPr>
              <a:t>亞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倫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要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把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罪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祭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公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牛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上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為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自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和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本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家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罪</a:t>
            </a:r>
            <a:r>
              <a:rPr lang="en-US" sz="3500" dirty="0">
                <a:solidFill>
                  <a:srgbClr val="0432FF"/>
                </a:solidFill>
              </a:rPr>
              <a:t> ；</a:t>
            </a:r>
            <a:endParaRPr lang="en-US" altLang="ja-JP" sz="35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altLang="ja-JP" sz="3500" dirty="0"/>
          </a:p>
          <a:p>
            <a:pPr marL="0" indent="0">
              <a:buNone/>
            </a:pPr>
            <a:r>
              <a:rPr lang="ja-JP" altLang="en-US" sz="3500"/>
              <a:t>利</a:t>
            </a:r>
            <a:r>
              <a:rPr lang="en-US" altLang="ja-JP" sz="3500" dirty="0"/>
              <a:t>16:7-10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7 </a:t>
            </a:r>
            <a:r>
              <a:rPr lang="en-US" sz="3500" dirty="0" err="1">
                <a:solidFill>
                  <a:srgbClr val="0432FF"/>
                </a:solidFill>
              </a:rPr>
              <a:t>也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要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把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兩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隻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公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山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羊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置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在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會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幕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門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口</a:t>
            </a:r>
            <a:r>
              <a:rPr lang="en-US" sz="3500" dirty="0">
                <a:solidFill>
                  <a:srgbClr val="0432FF"/>
                </a:solidFill>
              </a:rPr>
              <a:t> 、 </a:t>
            </a:r>
            <a:r>
              <a:rPr lang="en-US" sz="3500" dirty="0" err="1">
                <a:solidFill>
                  <a:srgbClr val="0432FF"/>
                </a:solidFill>
              </a:rPr>
              <a:t>耶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和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華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面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前</a:t>
            </a:r>
            <a:r>
              <a:rPr lang="en-US" sz="35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8 </a:t>
            </a:r>
            <a:r>
              <a:rPr lang="en-US" sz="3500" dirty="0" err="1">
                <a:solidFill>
                  <a:srgbClr val="0432FF"/>
                </a:solidFill>
              </a:rPr>
              <a:t>為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那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兩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隻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羊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拈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鬮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一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鬮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歸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與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耶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和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華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一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鬮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歸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與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阿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撒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勒</a:t>
            </a:r>
            <a:r>
              <a:rPr lang="en-US" sz="35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9 </a:t>
            </a:r>
            <a:r>
              <a:rPr lang="en-US" sz="3500" dirty="0" err="1">
                <a:solidFill>
                  <a:srgbClr val="0432FF"/>
                </a:solidFill>
              </a:rPr>
              <a:t>亞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倫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要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把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那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拈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鬮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歸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與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耶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和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華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羊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獻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為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罪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祭</a:t>
            </a:r>
            <a:r>
              <a:rPr lang="en-US" sz="35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b="1" baseline="30000" dirty="0">
                <a:solidFill>
                  <a:srgbClr val="0432FF"/>
                </a:solidFill>
              </a:rPr>
              <a:t>10 </a:t>
            </a:r>
            <a:r>
              <a:rPr lang="en-US" sz="3500" dirty="0" err="1">
                <a:solidFill>
                  <a:srgbClr val="0432FF"/>
                </a:solidFill>
              </a:rPr>
              <a:t>但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那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拈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鬮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歸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與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阿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撒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勒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的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羊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要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活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著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置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在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耶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和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華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面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前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用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以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贖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罪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打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發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人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送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到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曠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野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去</a:t>
            </a:r>
            <a:r>
              <a:rPr lang="en-US" sz="3500" dirty="0">
                <a:solidFill>
                  <a:srgbClr val="0432FF"/>
                </a:solidFill>
              </a:rPr>
              <a:t> ， </a:t>
            </a:r>
            <a:r>
              <a:rPr lang="en-US" sz="3500" dirty="0" err="1">
                <a:solidFill>
                  <a:srgbClr val="0432FF"/>
                </a:solidFill>
              </a:rPr>
              <a:t>歸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與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阿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撒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瀉</a:t>
            </a:r>
            <a:r>
              <a:rPr lang="en-US" sz="3500" dirty="0">
                <a:solidFill>
                  <a:srgbClr val="0432FF"/>
                </a:solidFill>
              </a:rPr>
              <a:t> </a:t>
            </a:r>
            <a:r>
              <a:rPr lang="en-US" sz="3500" dirty="0" err="1">
                <a:solidFill>
                  <a:srgbClr val="0432FF"/>
                </a:solidFill>
              </a:rPr>
              <a:t>勒</a:t>
            </a:r>
            <a:r>
              <a:rPr lang="en-US" sz="35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altLang="ja-JP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3CD8B3-E1A9-3C52-103C-FF2E61AD9819}"/>
              </a:ext>
            </a:extLst>
          </p:cNvPr>
          <p:cNvSpPr txBox="1"/>
          <p:nvPr/>
        </p:nvSpPr>
        <p:spPr>
          <a:xfrm>
            <a:off x="5483646" y="15974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r>
              <a:rPr lang="en-US" altLang="ja-JP" dirty="0"/>
              <a:t> (continued) </a:t>
            </a:r>
            <a:br>
              <a:rPr lang="ja-JP" alt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034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D5837-943C-722E-6072-11196440C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439" y="538822"/>
            <a:ext cx="11435508" cy="578035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/>
              <a:t>利</a:t>
            </a:r>
            <a:r>
              <a:rPr lang="en-US" altLang="ja-JP" sz="3200" dirty="0"/>
              <a:t>16:11-14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11 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12 </a:t>
            </a:r>
            <a:r>
              <a:rPr lang="en-US" sz="3200" dirty="0" err="1">
                <a:solidFill>
                  <a:srgbClr val="0432FF"/>
                </a:solidFill>
              </a:rPr>
              <a:t>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爐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炭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料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幔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內</a:t>
            </a:r>
            <a:r>
              <a:rPr lang="en-US" sz="32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13 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前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座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亡</a:t>
            </a:r>
            <a:r>
              <a:rPr lang="en-US" sz="3200" dirty="0">
                <a:solidFill>
                  <a:srgbClr val="0432FF"/>
                </a:solidFill>
              </a:rPr>
              <a:t> 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14 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血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次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F7DB62-EC07-6604-7EA5-2E8CCBCB31D5}"/>
              </a:ext>
            </a:extLst>
          </p:cNvPr>
          <p:cNvSpPr txBox="1"/>
          <p:nvPr/>
        </p:nvSpPr>
        <p:spPr>
          <a:xfrm>
            <a:off x="5483646" y="15974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r>
              <a:rPr lang="en-US" altLang="ja-JP" dirty="0"/>
              <a:t> (continued) </a:t>
            </a:r>
            <a:br>
              <a:rPr lang="ja-JP" alt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092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5F52-9CC4-0A2B-E692-5D88E3494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660" y="525635"/>
            <a:ext cx="11203236" cy="4351338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3200"/>
              <a:t>利</a:t>
            </a:r>
            <a:r>
              <a:rPr lang="en-US" altLang="ja-JP" sz="3200" dirty="0"/>
              <a:t>16:15-16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15 </a:t>
            </a:r>
            <a:r>
              <a:rPr lang="en-US" sz="3200" dirty="0" err="1">
                <a:solidFill>
                  <a:srgbClr val="0432FF"/>
                </a:solidFill>
              </a:rPr>
              <a:t>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羊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幔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內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16 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穢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犯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禮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中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行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079280-4853-9DD1-485D-F71347F07935}"/>
              </a:ext>
            </a:extLst>
          </p:cNvPr>
          <p:cNvSpPr txBox="1"/>
          <p:nvPr/>
        </p:nvSpPr>
        <p:spPr>
          <a:xfrm>
            <a:off x="5483646" y="15974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r>
              <a:rPr lang="en-US" altLang="ja-JP" dirty="0"/>
              <a:t> (continued) </a:t>
            </a:r>
            <a:br>
              <a:rPr lang="ja-JP" alt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13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8B750-CF33-E60D-74A0-72CFF05B3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08" y="611437"/>
            <a:ext cx="11786212" cy="6450376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ja-JP" sz="3800" dirty="0"/>
              <a:t>2.</a:t>
            </a:r>
            <a:r>
              <a:rPr lang="ja-JP" altLang="en-US" sz="3800"/>
              <a:t>來</a:t>
            </a:r>
            <a:r>
              <a:rPr lang="en-US" altLang="ja-JP" sz="3800" dirty="0"/>
              <a:t>10:1-7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1</a:t>
            </a:r>
            <a:r>
              <a:rPr lang="en-US" sz="3800" dirty="0">
                <a:solidFill>
                  <a:srgbClr val="0432FF"/>
                </a:solidFill>
              </a:rPr>
              <a:t>律 </a:t>
            </a:r>
            <a:r>
              <a:rPr lang="en-US" sz="3800" dirty="0" err="1">
                <a:solidFill>
                  <a:srgbClr val="0432FF"/>
                </a:solidFill>
              </a:rPr>
              <a:t>法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既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將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美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事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影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兒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本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物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真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像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總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能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藉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著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每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年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常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獻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一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樣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祭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物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叫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那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近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人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得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以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全</a:t>
            </a:r>
            <a:r>
              <a:rPr lang="en-US" sz="3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2 </a:t>
            </a:r>
            <a:r>
              <a:rPr lang="en-US" sz="3800" dirty="0" err="1">
                <a:solidFill>
                  <a:srgbClr val="0432FF"/>
                </a:solidFill>
              </a:rPr>
              <a:t>若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然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獻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祭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事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豈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早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已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止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住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麼</a:t>
            </a:r>
            <a:r>
              <a:rPr lang="en-US" sz="3800" dirty="0">
                <a:solidFill>
                  <a:srgbClr val="0432FF"/>
                </a:solidFill>
              </a:rPr>
              <a:t> ？ </a:t>
            </a:r>
            <a:r>
              <a:rPr lang="en-US" sz="3800" dirty="0" err="1">
                <a:solidFill>
                  <a:srgbClr val="0432FF"/>
                </a:solidFill>
              </a:rPr>
              <a:t>因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為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禮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拜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人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心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既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被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潔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淨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就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覺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得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有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罪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了</a:t>
            </a:r>
            <a:r>
              <a:rPr lang="en-US" sz="3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3 </a:t>
            </a:r>
            <a:r>
              <a:rPr lang="en-US" sz="3800" dirty="0" err="1">
                <a:solidFill>
                  <a:srgbClr val="0432FF"/>
                </a:solidFill>
              </a:rPr>
              <a:t>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這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些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祭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物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叫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人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每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年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想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起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罪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來</a:t>
            </a:r>
            <a:r>
              <a:rPr lang="en-US" sz="3800" dirty="0">
                <a:solidFill>
                  <a:srgbClr val="0432FF"/>
                </a:solidFill>
              </a:rPr>
              <a:t> ；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4 </a:t>
            </a:r>
            <a:r>
              <a:rPr lang="en-US" sz="3800" dirty="0" err="1">
                <a:solidFill>
                  <a:srgbClr val="0432FF"/>
                </a:solidFill>
              </a:rPr>
              <a:t>因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為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公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牛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山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羊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血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斷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能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除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罪</a:t>
            </a:r>
            <a:r>
              <a:rPr lang="en-US" sz="3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5 </a:t>
            </a:r>
            <a:r>
              <a:rPr lang="en-US" sz="3800" dirty="0" err="1">
                <a:solidFill>
                  <a:srgbClr val="0432FF"/>
                </a:solidFill>
              </a:rPr>
              <a:t>所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以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基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督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到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世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上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時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候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就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說</a:t>
            </a:r>
            <a:r>
              <a:rPr lang="en-US" sz="3800" dirty="0">
                <a:solidFill>
                  <a:srgbClr val="0432FF"/>
                </a:solidFill>
              </a:rPr>
              <a:t> ： </a:t>
            </a:r>
            <a:r>
              <a:rPr lang="en-US" sz="3800" dirty="0" err="1">
                <a:solidFill>
                  <a:srgbClr val="0432FF"/>
                </a:solidFill>
              </a:rPr>
              <a:t>神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阿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祭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物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禮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物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你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願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意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； </a:t>
            </a:r>
            <a:r>
              <a:rPr lang="en-US" sz="3800" dirty="0" err="1">
                <a:solidFill>
                  <a:srgbClr val="0432FF"/>
                </a:solidFill>
              </a:rPr>
              <a:t>你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曾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給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我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預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備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身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體</a:t>
            </a:r>
            <a:r>
              <a:rPr lang="en-US" sz="3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6 </a:t>
            </a:r>
            <a:r>
              <a:rPr lang="en-US" sz="3800" dirty="0" err="1">
                <a:solidFill>
                  <a:srgbClr val="0432FF"/>
                </a:solidFill>
              </a:rPr>
              <a:t>燔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祭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贖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罪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祭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你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喜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歡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7 </a:t>
            </a:r>
            <a:r>
              <a:rPr lang="en-US" sz="3800" dirty="0" err="1">
                <a:solidFill>
                  <a:srgbClr val="0432FF"/>
                </a:solidFill>
              </a:rPr>
              <a:t>那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時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我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說</a:t>
            </a:r>
            <a:r>
              <a:rPr lang="en-US" sz="3800" dirty="0">
                <a:solidFill>
                  <a:srgbClr val="0432FF"/>
                </a:solidFill>
              </a:rPr>
              <a:t> ： </a:t>
            </a:r>
            <a:r>
              <a:rPr lang="en-US" sz="3800" dirty="0" err="1">
                <a:solidFill>
                  <a:srgbClr val="0432FF"/>
                </a:solidFill>
              </a:rPr>
              <a:t>神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阿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我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了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為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要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照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你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旨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意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行</a:t>
            </a:r>
            <a:r>
              <a:rPr lang="en-US" sz="3800" dirty="0">
                <a:solidFill>
                  <a:srgbClr val="0432FF"/>
                </a:solidFill>
              </a:rPr>
              <a:t> ； </a:t>
            </a:r>
            <a:r>
              <a:rPr lang="en-US" sz="3800" dirty="0" err="1">
                <a:solidFill>
                  <a:srgbClr val="0432FF"/>
                </a:solidFill>
              </a:rPr>
              <a:t>我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事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在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經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卷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上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已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經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記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載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了</a:t>
            </a:r>
            <a:r>
              <a:rPr lang="en-US" sz="3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altLang="ja-JP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075D59-0FB7-E909-D3DC-1C31BE5C18B1}"/>
              </a:ext>
            </a:extLst>
          </p:cNvPr>
          <p:cNvSpPr txBox="1"/>
          <p:nvPr/>
        </p:nvSpPr>
        <p:spPr>
          <a:xfrm>
            <a:off x="5483646" y="15974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r>
              <a:rPr lang="en-US" altLang="ja-JP" dirty="0"/>
              <a:t> (continued) </a:t>
            </a:r>
            <a:br>
              <a:rPr lang="ja-JP" alt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7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62E6E-8DCF-A62D-5BF6-7D92F2E04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93" y="338348"/>
            <a:ext cx="12014813" cy="672897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ja-JP" sz="4100" dirty="0"/>
              <a:t>3.</a:t>
            </a:r>
            <a:r>
              <a:rPr lang="ja-JP" altLang="en-US" sz="4100"/>
              <a:t>約</a:t>
            </a:r>
            <a:r>
              <a:rPr lang="en-US" altLang="ja-JP" sz="4100" dirty="0"/>
              <a:t>1:29-36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29 </a:t>
            </a:r>
            <a:r>
              <a:rPr lang="en-US" sz="4100" dirty="0" err="1">
                <a:solidFill>
                  <a:srgbClr val="0432FF"/>
                </a:solidFill>
              </a:rPr>
              <a:t>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日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耶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那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裡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： 「 </a:t>
            </a:r>
            <a:r>
              <a:rPr lang="en-US" sz="4100" dirty="0" err="1">
                <a:solidFill>
                  <a:srgbClr val="C00000"/>
                </a:solidFill>
              </a:rPr>
              <a:t>看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哪</a:t>
            </a:r>
            <a:r>
              <a:rPr lang="en-US" sz="4100" dirty="0">
                <a:solidFill>
                  <a:srgbClr val="C00000"/>
                </a:solidFill>
              </a:rPr>
              <a:t> ， </a:t>
            </a:r>
            <a:r>
              <a:rPr lang="en-US" sz="4100" dirty="0" err="1">
                <a:solidFill>
                  <a:srgbClr val="C00000"/>
                </a:solidFill>
              </a:rPr>
              <a:t>神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羔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羊</a:t>
            </a:r>
            <a:r>
              <a:rPr lang="en-US" sz="4100" dirty="0">
                <a:solidFill>
                  <a:srgbClr val="C00000"/>
                </a:solidFill>
              </a:rPr>
              <a:t> ， </a:t>
            </a:r>
            <a:r>
              <a:rPr lang="en-US" sz="4100" dirty="0" err="1">
                <a:solidFill>
                  <a:srgbClr val="C00000"/>
                </a:solidFill>
              </a:rPr>
              <a:t>除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去</a:t>
            </a:r>
            <a:r>
              <a:rPr lang="en-US" sz="4100" dirty="0">
                <a:solidFill>
                  <a:srgbClr val="C00000"/>
                </a:solidFill>
              </a:rPr>
              <a:t> （ </a:t>
            </a:r>
            <a:r>
              <a:rPr lang="en-US" sz="4100" dirty="0" err="1">
                <a:solidFill>
                  <a:srgbClr val="C00000"/>
                </a:solidFill>
              </a:rPr>
              <a:t>或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譯</a:t>
            </a:r>
            <a:r>
              <a:rPr lang="en-US" sz="4100" dirty="0">
                <a:solidFill>
                  <a:srgbClr val="C00000"/>
                </a:solidFill>
              </a:rPr>
              <a:t> ： </a:t>
            </a:r>
            <a:r>
              <a:rPr lang="en-US" sz="4100" dirty="0" err="1">
                <a:solidFill>
                  <a:srgbClr val="C00000"/>
                </a:solidFill>
              </a:rPr>
              <a:t>背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負</a:t>
            </a:r>
            <a:r>
              <a:rPr lang="en-US" sz="4100" dirty="0">
                <a:solidFill>
                  <a:srgbClr val="C00000"/>
                </a:solidFill>
              </a:rPr>
              <a:t> ） </a:t>
            </a:r>
            <a:r>
              <a:rPr lang="en-US" sz="4100" dirty="0" err="1">
                <a:solidFill>
                  <a:srgbClr val="C00000"/>
                </a:solidFill>
              </a:rPr>
              <a:t>世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人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罪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孽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！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30 </a:t>
            </a:r>
            <a:r>
              <a:rPr lang="en-US" sz="4100" dirty="0" err="1">
                <a:solidFill>
                  <a:srgbClr val="0432FF"/>
                </a:solidFill>
              </a:rPr>
              <a:t>這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曾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： 『 </a:t>
            </a:r>
            <a:r>
              <a:rPr lang="en-US" sz="4100" dirty="0" err="1">
                <a:solidFill>
                  <a:srgbClr val="0432FF"/>
                </a:solidFill>
              </a:rPr>
              <a:t>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一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以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、 </a:t>
            </a:r>
            <a:r>
              <a:rPr lang="en-US" sz="4100" dirty="0" err="1">
                <a:solidFill>
                  <a:srgbClr val="0432FF"/>
                </a:solidFill>
              </a:rPr>
              <a:t>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以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本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以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前</a:t>
            </a:r>
            <a:r>
              <a:rPr lang="en-US" sz="4100" dirty="0">
                <a:solidFill>
                  <a:srgbClr val="0432FF"/>
                </a:solidFill>
              </a:rPr>
              <a:t> 。 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31 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先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識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如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今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水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施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洗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要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叫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明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給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以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色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列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。 」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32 </a:t>
            </a:r>
            <a:r>
              <a:rPr lang="en-US" sz="4100" dirty="0" err="1">
                <a:solidFill>
                  <a:srgbClr val="0432FF"/>
                </a:solidFill>
              </a:rPr>
              <a:t>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又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作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： 「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曾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靈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彷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彿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鴿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天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下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住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身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上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33 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先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識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那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差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水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施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洗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、 </a:t>
            </a:r>
            <a:r>
              <a:rPr lang="en-US" sz="4100" dirty="0" err="1">
                <a:solidFill>
                  <a:srgbClr val="0432FF"/>
                </a:solidFill>
              </a:rPr>
              <a:t>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： 『 </a:t>
            </a:r>
            <a:r>
              <a:rPr lang="en-US" sz="4100" dirty="0" err="1">
                <a:solidFill>
                  <a:srgbClr val="0432FF"/>
                </a:solidFill>
              </a:rPr>
              <a:t>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靈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住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身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上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靈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施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洗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。 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34 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了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明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這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子</a:t>
            </a:r>
            <a:r>
              <a:rPr lang="en-US" sz="4100" dirty="0">
                <a:solidFill>
                  <a:srgbClr val="0432FF"/>
                </a:solidFill>
              </a:rPr>
              <a:t> 。 」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35 </a:t>
            </a:r>
            <a:r>
              <a:rPr lang="en-US" sz="4100" dirty="0" err="1">
                <a:solidFill>
                  <a:srgbClr val="0432FF"/>
                </a:solidFill>
              </a:rPr>
              <a:t>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日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兩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門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站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那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裡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36 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耶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走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： 「 </a:t>
            </a:r>
            <a:r>
              <a:rPr lang="en-US" sz="4100" dirty="0" err="1">
                <a:solidFill>
                  <a:srgbClr val="0432FF"/>
                </a:solidFill>
              </a:rPr>
              <a:t>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哪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這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羔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羊</a:t>
            </a:r>
            <a:r>
              <a:rPr lang="en-US" sz="4100" dirty="0">
                <a:solidFill>
                  <a:srgbClr val="0432FF"/>
                </a:solidFill>
              </a:rPr>
              <a:t> ！ 」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E30E23-916C-2B0F-426C-D7C6F82D5B61}"/>
              </a:ext>
            </a:extLst>
          </p:cNvPr>
          <p:cNvSpPr txBox="1"/>
          <p:nvPr/>
        </p:nvSpPr>
        <p:spPr>
          <a:xfrm>
            <a:off x="5483646" y="159744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因信稱義：因「接受」神賜的救恩而稱義</a:t>
            </a:r>
            <a:r>
              <a:rPr lang="en-US" altLang="ja-JP" dirty="0"/>
              <a:t> (continued) </a:t>
            </a:r>
            <a:br>
              <a:rPr lang="ja-JP" alt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816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4370</Words>
  <Application>Microsoft Macintosh PowerPoint</Application>
  <PresentationFormat>Widescreen</PresentationFormat>
  <Paragraphs>177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Times New Roman</vt:lpstr>
      <vt:lpstr>Office Theme</vt:lpstr>
      <vt:lpstr>因信稱義, 行義而成義 Justified by faith: Made righteous through receiving Jesus</vt:lpstr>
      <vt:lpstr>前言 </vt:lpstr>
      <vt:lpstr>一) 因信稱義：因「接受」神賜的救恩而稱義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二)因信而行義(進一步地繼續跟隨耶穌而得義)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三) 聖靈是賜給順從神之人的</vt:lpstr>
      <vt:lpstr>PowerPoint Presentation</vt:lpstr>
      <vt:lpstr>PowerPoint Presentation</vt:lpstr>
      <vt:lpstr>四) 以敬畏神為至寶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Shue, Shyueh-rwong C</dc:creator>
  <cp:lastModifiedBy>Shue, Shyueh-rwong C</cp:lastModifiedBy>
  <cp:revision>1</cp:revision>
  <dcterms:created xsi:type="dcterms:W3CDTF">2026-06-28T12:08:30Z</dcterms:created>
  <dcterms:modified xsi:type="dcterms:W3CDTF">2026-06-28T13:58:19Z</dcterms:modified>
</cp:coreProperties>
</file>