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70" r:id="rId6"/>
    <p:sldId id="260" r:id="rId7"/>
    <p:sldId id="264" r:id="rId8"/>
    <p:sldId id="263" r:id="rId9"/>
    <p:sldId id="262" r:id="rId10"/>
    <p:sldId id="267" r:id="rId11"/>
    <p:sldId id="265" r:id="rId12"/>
    <p:sldId id="259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C1CF3-3D3C-B64A-ABC7-8F7733E1EFC8}" type="datetimeFigureOut">
              <a:rPr lang="en-US" smtClean="0"/>
              <a:t>3/22/26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2A44F-ED35-E645-A38C-97E1337D6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1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2A44F-ED35-E645-A38C-97E1337D61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5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E59D-EE3B-1D42-A4D4-6C5E5DBA8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527BE-FD84-502D-0A34-5E90892FA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9BC1-D366-EDB6-E10E-99DD09E86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7417-8277-2045-B636-A91A6387704E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2A71-9100-2106-FF7C-42EBC4982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13780-A545-4525-1C44-9E3DAA1F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9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3961-7A48-CE0D-702A-A6E266EF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71FBB-1AEF-FD54-EF85-7B6D1F6ED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4B98E-F3B2-6D28-995C-5B7EECFC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CA40-0B66-3045-A26A-3BCF65BE7A10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D4F8A-FF3A-92AF-963E-1C8B0F95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101EA-DACC-1671-F79D-587101BD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1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396D4-5700-67CA-8F60-4FE62940E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55820-CEF8-F16D-FEB6-6B94F717D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2533F-08E9-82C3-C879-0724F9B5D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9EE1B-3512-934D-963D-4E212950F4C6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032D5-5979-DCAE-9EBC-89DD509B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9048E-4BB9-1D39-51F2-CE16244A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0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4984-557C-71CD-B204-BE537795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48B69-AACC-0A26-E075-FE9C83145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84FAE-5E40-8553-907E-6C61EB2E3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DA57B-3443-3850-544E-458DD0FF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A7D33-77E3-B549-95F9-6487963B3073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CA4BD-ECDC-9204-19FA-B194819E7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715A5-B5AB-43D5-1F3A-45456FCE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5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F86E-3526-FA71-9208-58BD4CE9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25BE7-D899-CC09-BB28-E45F3A118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4785C-C539-AA26-CF8C-C402FDAD3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27CE8D-EFFC-653C-2E09-ACBDFED16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098C2-4696-B9F6-7432-66826EF782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EB82F6-C7A7-5765-E325-A938EA1C6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F9E6-68B3-2443-BF7E-AD2325826FCE}" type="datetime1">
              <a:rPr lang="en-US" smtClean="0"/>
              <a:t>3/22/26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BC8FA-862E-A8E5-ECE1-2EC5B7D6C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BB91BF-92CF-810F-6FB1-108A14056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90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8CC7-12B1-90C2-0E7C-06D0DC00D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39C5F-6CE3-3FFF-6CCD-43956C4A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C869-02EC-D842-9D74-EBED906D1D8A}" type="datetime1">
              <a:rPr lang="en-US" smtClean="0"/>
              <a:t>3/22/26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3AE6C-26D4-1B8A-1065-280D9E86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83AB9-92B0-BA6E-D89D-4F0EBFB7A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3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5DCCB-82FF-7CF5-9C4B-90F5328E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DE31-91ED-3C43-A412-D60E369CCC3D}" type="datetime1">
              <a:rPr lang="en-US" smtClean="0"/>
              <a:t>3/22/26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1C963D-E902-E966-D93C-2EDFAD83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C24BD-0BB3-D94A-9B32-F8E4C0FF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7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B7BF-717B-DE8A-02AE-8E24E97A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91CD1-BF72-406D-63AB-137EF165C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82DB8-FA9B-7939-ACCA-25ED5EB2A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4A9BC-940F-DD61-12D8-E23ADBFF8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C5D3-E616-2747-9422-833ECF401989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F60DA-BB01-8EE1-4FB8-64C93E7D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37C5F-82A7-DE53-3B21-E7BD4DBFE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3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9ED5-9A2F-D205-5B55-54B83EBA5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C79A52-19BB-E99A-65F0-BA24AD68F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8ECBB-C59C-048B-3BD2-13AA35CE7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839E8-AE12-78E3-A38E-51CC0B83D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E8A0-3E9C-EF42-9EF5-4E47D678385D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666EA-6375-408F-8ED7-2535507D6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703F6-CB7D-3528-1004-E5B2ADEE7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5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0997-E606-34CE-B7D1-BC4446E25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729675-3E3C-0B24-F367-7B7E9FC6A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DA406-3A27-81F4-5716-802169070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69770-2AB8-0348-96D9-A963E1BE77DE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7AF70-782F-8258-0E41-18BCB024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E9E00-ECB8-A7DF-03F2-5C553CC8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1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D2188E-D5E8-E26E-B475-000F350AA7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F2F7FA-294B-1E8A-531F-39694C91F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F6E93-45B2-F59E-FC4F-B3249C3A7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EAAA-E493-D046-AA29-66A82B4AA934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D79B3-64F2-A651-867C-074BC802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019D4-86D0-B23E-DDB3-D2BB9F9F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9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E91FF4-F116-183C-E374-BB20D59F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5D701-71F8-2052-E7B2-32257A5D9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9692C-5017-9200-3F97-D10259C60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63A2B1-A51F-1F40-B5CF-DA423C468D4A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892E-AFFE-F97C-1E20-B16B6C1001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05208-920D-E5B9-907E-6F48858FB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592B35-A9F6-974C-A7F0-E9509C76B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2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xploring the Nature of Salvation Through Jesus Christ">
            <a:extLst>
              <a:ext uri="{FF2B5EF4-FFF2-40B4-BE49-F238E27FC236}">
                <a16:creationId xmlns:a16="http://schemas.microsoft.com/office/drawing/2014/main" id="{EFEB12E6-6495-A3E1-25C7-AE2AF3401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6" b="4483"/>
          <a:stretch>
            <a:fillRect/>
          </a:stretch>
        </p:blipFill>
        <p:spPr bwMode="auto">
          <a:xfrm>
            <a:off x="-1" y="1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4FEAEC3B-ECAD-EE7F-11E2-29DDFE2B4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2784" y="4735963"/>
            <a:ext cx="3069921" cy="1655037"/>
          </a:xfrm>
        </p:spPr>
        <p:txBody>
          <a:bodyPr anchor="b">
            <a:normAutofit/>
          </a:bodyPr>
          <a:lstStyle/>
          <a:p>
            <a:r>
              <a:rPr lang="ja-JP" altLang="en-US" sz="3200">
                <a:solidFill>
                  <a:schemeClr val="tx2"/>
                </a:solidFill>
              </a:rPr>
              <a:t>柯春佳牧師</a:t>
            </a:r>
            <a:endParaRPr lang="en-US" altLang="ja-JP" sz="3200" dirty="0">
              <a:solidFill>
                <a:schemeClr val="tx2"/>
              </a:solidFill>
            </a:endParaRPr>
          </a:p>
          <a:p>
            <a:r>
              <a:rPr lang="en-US" altLang="ja-JP" sz="3200" dirty="0">
                <a:solidFill>
                  <a:schemeClr val="tx2"/>
                </a:solidFill>
              </a:rPr>
              <a:t>2026</a:t>
            </a:r>
            <a:r>
              <a:rPr lang="ja-JP" altLang="en-US" sz="3200">
                <a:solidFill>
                  <a:schemeClr val="tx2"/>
                </a:solidFill>
              </a:rPr>
              <a:t>年</a:t>
            </a:r>
            <a:r>
              <a:rPr lang="en-US" altLang="ja-JP" sz="3200" dirty="0">
                <a:solidFill>
                  <a:schemeClr val="tx2"/>
                </a:solidFill>
              </a:rPr>
              <a:t>3</a:t>
            </a:r>
            <a:r>
              <a:rPr lang="ja-JP" altLang="en-US" sz="3200">
                <a:solidFill>
                  <a:schemeClr val="tx2"/>
                </a:solidFill>
              </a:rPr>
              <a:t>月</a:t>
            </a:r>
            <a:r>
              <a:rPr lang="en-US" altLang="ja-JP" sz="3200" dirty="0">
                <a:solidFill>
                  <a:schemeClr val="tx2"/>
                </a:solidFill>
              </a:rPr>
              <a:t>22</a:t>
            </a:r>
            <a:r>
              <a:rPr lang="ja-JP" altLang="en-US" sz="3200">
                <a:solidFill>
                  <a:schemeClr val="tx2"/>
                </a:solidFill>
              </a:rPr>
              <a:t>日</a:t>
            </a:r>
            <a:br>
              <a:rPr lang="ja-JP" altLang="en-US" sz="500">
                <a:solidFill>
                  <a:schemeClr val="tx2"/>
                </a:solidFill>
              </a:rPr>
            </a:br>
            <a:endParaRPr lang="en-US" sz="5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851C6-8207-F5F6-12FB-57F65BFA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592B35-A9F6-974C-A7F0-E9509C76BE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90851-29FD-494B-01A3-3C183B3AF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1297" y="3683479"/>
            <a:ext cx="6726477" cy="1350076"/>
          </a:xfrm>
        </p:spPr>
        <p:txBody>
          <a:bodyPr anchor="t">
            <a:noAutofit/>
          </a:bodyPr>
          <a:lstStyle/>
          <a:p>
            <a:pPr algn="l"/>
            <a:br>
              <a:rPr lang="ja-JP" altLang="en-US" sz="4500">
                <a:solidFill>
                  <a:schemeClr val="tx2"/>
                </a:solidFill>
              </a:rPr>
            </a:br>
            <a:r>
              <a:rPr lang="ja-JP" altLang="en-US" sz="4500">
                <a:solidFill>
                  <a:schemeClr val="tx2"/>
                </a:solidFill>
              </a:rPr>
              <a:t>神創造人、救贖人的美意</a:t>
            </a:r>
            <a:br>
              <a:rPr lang="ja-JP" altLang="en-US" sz="4500">
                <a:solidFill>
                  <a:schemeClr val="tx2"/>
                </a:solidFill>
              </a:rPr>
            </a:br>
            <a:endParaRPr lang="en-US" sz="4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5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7137-A494-6411-6B8F-0A2816A5F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9" y="18255"/>
            <a:ext cx="10515600" cy="1325563"/>
          </a:xfrm>
        </p:spPr>
        <p:txBody>
          <a:bodyPr/>
          <a:lstStyle/>
          <a:p>
            <a:r>
              <a:rPr lang="ja-JP" altLang="en-US"/>
              <a:t>前言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6D74D-4E5B-3FF7-4DB8-BE851D7B4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3" y="1343818"/>
            <a:ext cx="113211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聖經是在講述人類的故事，不是虛構的，是寫實的；是由大有</a:t>
            </a:r>
            <a:r>
              <a:rPr lang="ja-JP" altLang="en-US" sz="3200" b="1">
                <a:solidFill>
                  <a:srgbClr val="C00000"/>
                </a:solidFill>
              </a:rPr>
              <a:t>智慧、權能的造物主</a:t>
            </a:r>
            <a:r>
              <a:rPr lang="ja-JP" altLang="en-US" sz="3200"/>
              <a:t>直接</a:t>
            </a:r>
            <a:r>
              <a:rPr lang="en-US" altLang="ja-JP" sz="3200" dirty="0"/>
              <a:t>:</a:t>
            </a:r>
          </a:p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</a:t>
            </a:r>
            <a:r>
              <a:rPr lang="ja-JP" altLang="en-US" sz="3200" b="1">
                <a:solidFill>
                  <a:srgbClr val="008F00"/>
                </a:solidFill>
              </a:rPr>
              <a:t>啟示</a:t>
            </a:r>
            <a:r>
              <a:rPr lang="ja-JP" altLang="en-US" sz="3200"/>
              <a:t>人類未知之事：史前的事或預言等等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2</a:t>
            </a:r>
            <a:r>
              <a:rPr lang="ja-JP" altLang="en-US" sz="3200"/>
              <a:t>）</a:t>
            </a:r>
            <a:r>
              <a:rPr lang="ja-JP" altLang="en-US" sz="3200" b="1">
                <a:solidFill>
                  <a:srgbClr val="008F00"/>
                </a:solidFill>
              </a:rPr>
              <a:t>主動介入</a:t>
            </a:r>
            <a:r>
              <a:rPr lang="ja-JP" altLang="en-US" sz="3200"/>
              <a:t>使人、事、物在某個時代（時段、時間點），在某個疆界（區域、地點）發動、運作起來，成為歷史事件；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3</a:t>
            </a:r>
            <a:r>
              <a:rPr lang="ja-JP" altLang="en-US" sz="3200"/>
              <a:t>）</a:t>
            </a:r>
            <a:r>
              <a:rPr lang="ja-JP" altLang="en-US" sz="3200" b="1">
                <a:solidFill>
                  <a:srgbClr val="008F00"/>
                </a:solidFill>
              </a:rPr>
              <a:t>揭示人內心</a:t>
            </a:r>
            <a:r>
              <a:rPr lang="ja-JP" altLang="en-US" sz="3200"/>
              <a:t>與造物主之間的互動（比如伯、詩、箴、傳、歌等智慧書）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75E2B-89B7-5F5C-27A6-C43B4826F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76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7509-BC35-1CEC-9BD0-055DBA0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ㄧ）神是愛、是良善的造物主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BCC74-293E-50D6-3F95-90121D898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神因愛</a:t>
            </a:r>
            <a:r>
              <a:rPr lang="en-US" altLang="zh-CN" sz="3200" dirty="0"/>
              <a:t>,</a:t>
            </a:r>
            <a:r>
              <a:rPr lang="zh-CN" altLang="en-US" sz="3200" dirty="0"/>
              <a:t>因良善創造美好的宇宙、大地與萬物，且按祂們的形像造人，有男有女；祂愛我們、喜歡與我們彼此相愛、也喜歡人與人彼此相愛。就像祂按神形像造人，祂自己如何統管萬有，祂也歡喜命定人治理全地。神造人的目的是要人來讚美敬拜祂，人就會越來越像祂，祂實在喜歡與祂所照的人共樂、同享榮耀就如主耶穌與天父在創世之前同享榮耀。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7C610-AF3C-3425-EA5E-3C153700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2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5BB34-2D9A-D7F3-2BE3-0D33F96B0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95943"/>
            <a:ext cx="11506200" cy="646611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/>
              <a:t>詩</a:t>
            </a:r>
            <a:r>
              <a:rPr lang="en-US" altLang="zh-CN" sz="3200" b="1" dirty="0"/>
              <a:t>8:1-9</a:t>
            </a:r>
            <a:endParaRPr lang="zh-CN" altLang="en-US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en-US" altLang="ja-JP" sz="3200" b="1" dirty="0">
                <a:solidFill>
                  <a:srgbClr val="0432FF"/>
                </a:solidFill>
              </a:rPr>
              <a:t> </a:t>
            </a:r>
            <a:r>
              <a:rPr lang="ja-JP" altLang="en-US" sz="3200" b="1">
                <a:solidFill>
                  <a:srgbClr val="0432FF"/>
                </a:solidFill>
              </a:rPr>
              <a:t>（ 大 衛 的 詩 ， 交 與 伶 長 。 用 迦 特 樂 器 。 ） 耶 和 華 ─ 我 們 的 主 啊 ， 你 的 名 在 全 地 何 其 美 ！ 你 將 你 的 榮 耀 彰 顯 於 天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你 因 敵 人 的 緣 故 ， 從 嬰 孩 和 吃 奶 的 口 中 ， 建 立 了 能 力 ， 使 仇 敵 和 報 仇 的 閉 口 無 言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我 觀 看 你 指 頭 所 造 的 天 ， 並 你 所 陳 設 的 月 亮 星 宿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便 說 ： 人 算 甚 麼 ， 你 竟 顧 念 他 ？ 世 人 算 甚 麼 ， 你 竟 眷 顧 他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你 叫 他 比 天 使 （ 或 譯 ： 神 ） 微 小 一 點 ， 並 賜 他 榮 耀 尊 貴 為 冠 冕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D180C-FD54-EA8B-5008-BBB71A859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6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F9439-A234-B67A-703F-C4DF9B5ED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522514"/>
            <a:ext cx="11027229" cy="565444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你 派 他 管 理 你 手 所 造 的 ， 使 萬 物 ， 就 是 一 切 的 牛 羊 、 田 野 的 獸 、 空 中 的 鳥 、 海 裡 的 魚 ， 凡 經 行 海 道 的 ， 都 服 在 他 的 腳 下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en-US" sz="3200" b="1" dirty="0">
                <a:solidFill>
                  <a:srgbClr val="0432FF"/>
                </a:solidFill>
              </a:rPr>
              <a:t>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8 </a:t>
            </a:r>
            <a:r>
              <a:rPr lang="en-US" sz="3200" b="1" dirty="0">
                <a:solidFill>
                  <a:srgbClr val="0432FF"/>
                </a:solidFill>
              </a:rPr>
              <a:t>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耶 和 華 ─ 我 們 的 主 啊 ， 你 的 名 在 全 地 何 其 美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C01A2-BCB6-87E8-9911-7A9D578A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8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0ACE1-9C88-39AF-6224-8879D1D1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57" y="244928"/>
            <a:ext cx="11440886" cy="636814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500" dirty="0"/>
              <a:t>然而，人卻被那抵擋神的撒但迷惑、欺騙，因此神需來悖逆的人間施行救贖，如以下所言</a:t>
            </a:r>
            <a:r>
              <a:rPr lang="en-US" altLang="zh-CN" sz="3500" dirty="0"/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500" dirty="0"/>
              <a:t>來</a:t>
            </a:r>
            <a:r>
              <a:rPr lang="en-US" altLang="zh-CN" sz="3500" dirty="0"/>
              <a:t>2:5-15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500" b="1">
                <a:solidFill>
                  <a:srgbClr val="0432FF"/>
                </a:solidFill>
              </a:rPr>
              <a:t>我 們 所 說 將 來 的 世 界 ， 神 原 沒 有 交 給 天 使 管 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500" b="1">
                <a:solidFill>
                  <a:srgbClr val="0432FF"/>
                </a:solidFill>
              </a:rPr>
              <a:t>但 有 人 在 經 上 某 處 證 明 說 ： 人 算 甚 麼 ， 你 竟 顧 念 他 ？ 世 人 算 甚 麼 ， 你 竟 眷 顧 他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500" b="1">
                <a:solidFill>
                  <a:srgbClr val="0432FF"/>
                </a:solidFill>
              </a:rPr>
              <a:t>你 叫 他 比 天 使 微 小 一 點 （ 或 作 ： 你 叫 他 暫 時 比 天 使 小 ） ， 賜 他 榮 耀 尊 貴 為 冠 冕 ， 並 將 你 手 所 造 的 都 派 他 管 理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500" b="1">
                <a:solidFill>
                  <a:srgbClr val="0432FF"/>
                </a:solidFill>
              </a:rPr>
              <a:t>叫 萬 物 都 服 在 他 的 腳 下 。 既 叫 萬 物 都 服 他 ， 就 沒 有 剩 下 一 樣 不 服 他 的 。 只 是 如 今 我 們 還 不 見 萬 物 都 服 他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251CB-22C3-53D1-21EB-5027130EE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7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5ABB3-8B85-9498-7465-D7FECAA8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72142"/>
            <a:ext cx="11647714" cy="628105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3500" dirty="0"/>
              <a:t>來</a:t>
            </a:r>
            <a:r>
              <a:rPr lang="en-US" altLang="zh-CN" sz="3500" dirty="0"/>
              <a:t>2:5-15 (continued)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500" b="1">
                <a:solidFill>
                  <a:srgbClr val="C00000"/>
                </a:solidFill>
              </a:rPr>
              <a:t>惟 獨 </a:t>
            </a:r>
            <a:r>
              <a:rPr lang="ja-JP" altLang="en-US" sz="3500" b="1">
                <a:solidFill>
                  <a:srgbClr val="0432FF"/>
                </a:solidFill>
              </a:rPr>
              <a:t>見 那 成 為 比 天 使 小 一 點 的 </a:t>
            </a:r>
            <a:r>
              <a:rPr lang="ja-JP" altLang="en-US" sz="3500" b="1">
                <a:solidFill>
                  <a:srgbClr val="C00000"/>
                </a:solidFill>
              </a:rPr>
              <a:t>耶 穌</a:t>
            </a:r>
            <a:r>
              <a:rPr lang="ja-JP" altLang="en-US" sz="3500" b="1">
                <a:solidFill>
                  <a:srgbClr val="0432FF"/>
                </a:solidFill>
              </a:rPr>
              <a:t> （ 或 作 ： 惟 獨 見 耶 穌 暫 時 比 天 使 小 ） ； </a:t>
            </a:r>
            <a:r>
              <a:rPr lang="ja-JP" altLang="en-US" sz="3500" b="1">
                <a:solidFill>
                  <a:srgbClr val="C00000"/>
                </a:solidFill>
              </a:rPr>
              <a:t>因 為 受 死 的 苦 ， 就 得 了 尊 貴 榮 耀 為 冠 冕 ， 叫 他 因 著 神 的 恩 ， 為 人 人 嘗 了 死 味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500" b="1">
                <a:solidFill>
                  <a:srgbClr val="C00000"/>
                </a:solidFill>
              </a:rPr>
              <a:t>原 來 那 為 萬 物 所 屬 為 萬 物 所 本 的 ， 要 領 許 多 的 兒 子 進 榮 耀 裡 去</a:t>
            </a:r>
            <a:r>
              <a:rPr lang="ja-JP" altLang="en-US" sz="3500" b="1">
                <a:solidFill>
                  <a:srgbClr val="0432FF"/>
                </a:solidFill>
              </a:rPr>
              <a:t> ， 使 救 他 們 的 元 帥 ， 因 受 苦 難 得 以 完 全 ， 本 是 合 宜 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500" b="1">
                <a:solidFill>
                  <a:srgbClr val="0432FF"/>
                </a:solidFill>
              </a:rPr>
              <a:t>因 那 使 人 成 聖 的 和 那 些 得 以 成 聖 的 ， 都 是 出 於 一 。 所 以 ， 他 稱 他 們 為 弟 兄 也 不 以 為 恥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500" b="1">
                <a:solidFill>
                  <a:srgbClr val="0432FF"/>
                </a:solidFill>
              </a:rPr>
              <a:t>說 ： 我 要 將 你 的 名 傳 與 我 的 弟 兄 ， 在 會 中 我 要 頌 揚 你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500" b="1">
                <a:solidFill>
                  <a:srgbClr val="0432FF"/>
                </a:solidFill>
              </a:rPr>
              <a:t>又 說 ： </a:t>
            </a:r>
            <a:r>
              <a:rPr lang="ja-JP" altLang="en-US" sz="3500" b="1">
                <a:solidFill>
                  <a:srgbClr val="C00000"/>
                </a:solidFill>
              </a:rPr>
              <a:t>我 要 倚 賴 他 </a:t>
            </a:r>
            <a:r>
              <a:rPr lang="ja-JP" altLang="en-US" sz="3500" b="1">
                <a:solidFill>
                  <a:srgbClr val="0432FF"/>
                </a:solidFill>
              </a:rPr>
              <a:t>； 又 說 ： 看 哪 ， 我 與 神 所 給 我 的 兒 女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F682D-09BF-62CC-E100-1B1037E4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16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89B6A-97BA-8B45-2D2B-C678E0F19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664028"/>
            <a:ext cx="11310257" cy="59762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dirty="0"/>
              <a:t>來</a:t>
            </a:r>
            <a:r>
              <a:rPr lang="en-US" altLang="zh-CN" sz="3200" dirty="0"/>
              <a:t>2:5-15 (continue)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兒 女 既 同 有 血 肉 之 體 ， 他 也 照 樣 親 自 成 了 血 肉 之 體 ， 特 要 藉 著 死 敗 壞 那 掌 死 權 的 ， 就 是 魔 鬼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並 要 釋 放 那 些 一 生 因 怕 死 而 為 奴 僕 的 人 。</a:t>
            </a:r>
          </a:p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6177C-501B-8606-AB27-384191F8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7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DC57D-B625-77A6-EB8A-4CECB001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-185058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神要來救我們、恢復我們以進入祂命定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D5A8A-8541-1C10-26F1-7150CDE56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30967"/>
            <a:ext cx="11647714" cy="562020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4600" dirty="0"/>
              <a:t>我們進入的榮耀，祂的熱心和權能必成就這事</a:t>
            </a:r>
            <a:endParaRPr lang="en-US" altLang="zh-CN" sz="4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4600" dirty="0"/>
              <a:t>賽</a:t>
            </a:r>
            <a:r>
              <a:rPr lang="en-US" altLang="zh-CN" sz="4600" dirty="0"/>
              <a:t>63:1-14</a:t>
            </a:r>
            <a:endParaRPr lang="zh-CN" altLang="en-US" sz="4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dirty="0">
                <a:solidFill>
                  <a:srgbClr val="0432FF"/>
                </a:solidFill>
              </a:rPr>
              <a:t>63 </a:t>
            </a:r>
            <a:r>
              <a:rPr lang="ja-JP" altLang="en-US" sz="4600" b="1">
                <a:solidFill>
                  <a:srgbClr val="0432FF"/>
                </a:solidFill>
              </a:rPr>
              <a:t>這 從 以 東 的 波 斯 拉 來 ， 穿 紅 衣 服 ， 裝 扮 華 美 ， 能 力 廣 大 ， 大 步 行 走 的 是 誰 呢 ？ 就 是 我 ， 是 憑 公 義 說 話 ， 以 大 能 施 行 拯 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4600" b="1">
                <a:solidFill>
                  <a:srgbClr val="0432FF"/>
                </a:solidFill>
              </a:rPr>
              <a:t>你 的 裝 扮 為 何 有 紅 色 ？ 你 的 衣 服 為 何 像 踹 酒 醡 的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4600" b="1">
                <a:solidFill>
                  <a:srgbClr val="0432FF"/>
                </a:solidFill>
              </a:rPr>
              <a:t>我 獨 自 踹 酒 醡 ； 眾 民 中 無 一 人 與 我 同 在 。 我 發 怒 將 他 們 踹 下 ， 發 烈 怒 將 他 們 踐 踏 。 他 們 的 血 濺 在 我 衣 服 上 ， 並 且 污 染 了 我 一 切 的 衣 裳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4600" b="1">
                <a:solidFill>
                  <a:srgbClr val="0432FF"/>
                </a:solidFill>
              </a:rPr>
              <a:t>因 為 ， 報 仇 之 日 在 我 心 中 ； 救 贖 我 民 之 年 已 經 來 到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4600" b="1">
                <a:solidFill>
                  <a:srgbClr val="0432FF"/>
                </a:solidFill>
              </a:rPr>
              <a:t>我 仰 望 ， 見 無 人 幫 助 ； 我 詫 異 ， 沒 有 人 扶 持 。 所 以 ， 我 自 己 的 膀 臂 為 我 施 行 拯 救 ； 我 的 烈 怒 將 我 扶 持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30FA7-1798-366B-B060-E0C958EA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09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CF86D-A4C6-1BC0-A058-665EA733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576943"/>
            <a:ext cx="11179629" cy="56000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dirty="0"/>
              <a:t>賽</a:t>
            </a:r>
            <a:r>
              <a:rPr lang="en-US" altLang="zh-CN" sz="3200" dirty="0"/>
              <a:t>63:1-14 (continued) </a:t>
            </a:r>
            <a:endParaRPr lang="zh-CN" altLang="en-US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我 發 怒 ， 踹 下 眾 民 ； 發 烈 怒 ， 使 他 們 沉 醉 ， 又 將 他 們 的 血 倒 在 地 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我 要 照 耶 和 華 一 切 所 賜 給 我 們 的 ， 提 起 他 的 慈 愛 和 美 德 ， 並 他 向 以 色 列 家 所 施 的 大 恩 ； 這 恩 是 照 他 的 憐 恤 和 豐 盛 的 慈 愛 賜 給 他 們 的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他 說 ： 他 們 誠 然 是 我 的 百 姓 ， 不 行 虛 假 的 子 民 ； 這 樣 ， 他 就 作 了 他 們 的 救 主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他 們 在 一 切 苦 難 中 ， 他 也 同 受 苦 難 ； 並 且 他 面 前 的 使 者 拯 救 他 們 ； 他 以 慈 愛 和 憐 憫 救 贖 他 們 ； 在 古 時 的 日 子 常 保 抱 他 們 ， 懷 搋 他 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4D2FE-B0BB-41FF-1F85-D67FCA6D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3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274DA-9379-F8FC-5BE5-1C9FCC6C3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86" y="227012"/>
            <a:ext cx="11484428" cy="64039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dirty="0"/>
              <a:t>賽</a:t>
            </a:r>
            <a:r>
              <a:rPr lang="en-US" altLang="zh-CN" sz="3200" dirty="0"/>
              <a:t>63:1-14 (continued) </a:t>
            </a:r>
            <a:endParaRPr lang="zh-CN" alt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他 們 竟 悖 逆 ， 使 主 的 聖 靈 擔 憂 。 他 就 轉 作 他 們 的 仇 敵 ， 親 自 攻 擊 他 們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那 時 ， 他 們 （ 原 文 是 他 ） 想 起 古 時 的 日 子 ─ 摩 西 和 他 百 姓 ， 說 ： 將 百 姓 和 牧 養 他 全 群 的 人 從 海 裡 領 上 來 的 在 哪 裡 呢 ？ 將 他 的 聖 靈 降 在 他 們 中 間 的 在 哪 裡 呢 ？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使 他 榮 耀 的 膀 臂 在 摩 西 的 右 手 邊 行 動 ， 在 他 們 前 面 將 水 分 開 ， 要 建 立 自 己 永 遠 的 名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帶 領 他 們 經 過 深 處 ， 如 馬 行 走 曠 野 ， 使 他 們 不 致 絆 跌 的 在 哪 裡 呢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耶 和 華 的 靈 使 他 們 得 安 息 ， 彷 彿 牲 畜 下 到 山 谷 ； 照 樣 ， 你 也 引 導 你 的 百 姓 ， 要 建 立 自 己 榮 耀 的 名 。</a:t>
            </a:r>
          </a:p>
          <a:p>
            <a:pPr marL="0" indent="0">
              <a:buNone/>
            </a:pPr>
            <a:endParaRPr lang="ja-JP" altLang="en-US" b="1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AEA69-E694-65FE-23FE-5DDF579E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0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8810D-381C-DBA0-D8B0-2B44F66F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114753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二）神為何喜愛雅各、惡以掃？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0DC96-5693-2879-6C67-48FAE59D1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1335768"/>
            <a:ext cx="11756573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dirty="0"/>
              <a:t>如同 神造大自然 ，就有自然律，神造人，使他們成為有靈、有魂、有體的人，也就有生命聖靈的律。</a:t>
            </a:r>
            <a:endParaRPr lang="en-US" altLang="zh-CN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dirty="0"/>
              <a:t>我們中國人有諺語，說「順天者昌 逆天者亡」</a:t>
            </a:r>
            <a:endParaRPr lang="en-US" altLang="zh-CN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dirty="0"/>
              <a:t>雅各傾向朝神朝天逆勢（</a:t>
            </a:r>
            <a:r>
              <a:rPr lang="en-US" sz="3200" dirty="0"/>
              <a:t>against </a:t>
            </a:r>
            <a:r>
              <a:rPr lang="zh-CN" altLang="en-US" sz="3200" dirty="0"/>
              <a:t>困境）成長，要得天上神所賜的福，這情形為 神所喜；反之，以掃卻只活在地上物質界，以自己所要的為念，而臥在那惡者的權下。</a:t>
            </a:r>
            <a:endParaRPr lang="en-US" altLang="zh-CN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A25D3-02B7-72C7-BA03-6C45F40D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88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37FED-F27D-CE4D-64FA-4FC23EA30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446314"/>
            <a:ext cx="11201400" cy="597625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500" dirty="0"/>
              <a:t>瑪</a:t>
            </a:r>
            <a:r>
              <a:rPr lang="en-US" altLang="zh-CN" sz="3500" dirty="0"/>
              <a:t>1:1-5</a:t>
            </a:r>
            <a:endParaRPr lang="en-US" altLang="ja-JP" sz="35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</a:t>
            </a:r>
            <a:r>
              <a:rPr lang="en-US" altLang="ja-JP" sz="3500" b="1" dirty="0">
                <a:solidFill>
                  <a:srgbClr val="0432FF"/>
                </a:solidFill>
              </a:rPr>
              <a:t> </a:t>
            </a:r>
            <a:r>
              <a:rPr lang="ja-JP" altLang="en-US" sz="3500" b="1">
                <a:solidFill>
                  <a:srgbClr val="0432FF"/>
                </a:solidFill>
              </a:rPr>
              <a:t>耶 和 華 藉 瑪 拉 基 傳 給 以 色 列 的 默 示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500" b="1">
                <a:solidFill>
                  <a:srgbClr val="0432FF"/>
                </a:solidFill>
              </a:rPr>
              <a:t>耶 和 華 說 ： 我 曾 愛 你 們 。 你 們 卻 說 ： 你 在 何 事 上 愛 我 們 呢 ？ 耶 和 華 說 ： 以 掃 不 是 雅 各 的 哥 哥 麼 ？ 我 卻 愛 雅 各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500" b="1">
                <a:solidFill>
                  <a:srgbClr val="0432FF"/>
                </a:solidFill>
              </a:rPr>
              <a:t>惡 以 掃 ， 使 他 的 山 嶺 荒 涼 ， 把 他 的 地 業 交 給 曠 野 的 野 狗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500" b="1">
                <a:solidFill>
                  <a:srgbClr val="0432FF"/>
                </a:solidFill>
              </a:rPr>
              <a:t>以 東 人 說 ： 我 們 現 在 雖 被 毀 壞 ， 卻 要 重 建 荒 廢 之 處 。 萬 軍 之 耶 和 華 如 此 說 ： 任 他 們 建 造 ， 我 必 拆 毀 ； 人 必 稱 他 們 的 地 為 罪 惡 之 境 ； 稱 他 們 的 民 為 耶 和 華 永 遠 惱 怒 之 民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500" b="1">
                <a:solidFill>
                  <a:srgbClr val="0432FF"/>
                </a:solidFill>
              </a:rPr>
              <a:t>你 們 必 親 眼 看 見 ， 也 必 說 ： 願 耶 和 華 在 以 色 列 境 界 之 外 被 尊 為 大 ！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1C063-C3DA-BD3D-A3DF-F642823F8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22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A17B1-C673-F40A-40AE-3D0ADB0C1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342" y="922110"/>
            <a:ext cx="6814457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 b="1"/>
              <a:t>請問，我們要如何為自己的一生，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甚至永生，作抉擇呢？</a:t>
            </a:r>
            <a:endParaRPr lang="en-US" sz="3200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F544A-78CA-1CE2-DF48-B0049412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2B35-A9F6-974C-A7F0-E9509C76BE71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2" descr="God's harvest is closer than you think">
            <a:extLst>
              <a:ext uri="{FF2B5EF4-FFF2-40B4-BE49-F238E27FC236}">
                <a16:creationId xmlns:a16="http://schemas.microsoft.com/office/drawing/2014/main" id="{17B0E454-7B75-7233-34D6-177F7FF84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1" y="774528"/>
            <a:ext cx="3409972" cy="51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911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2103</Words>
  <Application>Microsoft Macintosh PowerPoint</Application>
  <PresentationFormat>Widescreen</PresentationFormat>
  <Paragraphs>81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 神創造人、救贖人的美意 </vt:lpstr>
      <vt:lpstr>前言</vt:lpstr>
      <vt:lpstr>ㄧ）神是愛、是良善的造物主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神要來救我們、恢復我們以進入祂命定</vt:lpstr>
      <vt:lpstr>PowerPoint Presentation</vt:lpstr>
      <vt:lpstr>PowerPoint Presentation</vt:lpstr>
      <vt:lpstr>二）神為何喜愛雅各、惡以掃？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5</cp:revision>
  <dcterms:created xsi:type="dcterms:W3CDTF">2026-03-22T12:08:19Z</dcterms:created>
  <dcterms:modified xsi:type="dcterms:W3CDTF">2026-03-22T13:14:37Z</dcterms:modified>
</cp:coreProperties>
</file>