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0" r:id="rId4"/>
    <p:sldId id="258" r:id="rId5"/>
    <p:sldId id="259" r:id="rId6"/>
    <p:sldId id="262" r:id="rId7"/>
    <p:sldId id="261" r:id="rId8"/>
    <p:sldId id="265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3992CC-9279-0940-8BEF-41390CCFBC42}" type="datetimeFigureOut">
              <a:rPr lang="en-US" smtClean="0"/>
              <a:t>3/15/26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6B360-8A1E-984E-89B3-B811D6758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02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4ECB4-150D-6B14-2FAE-08B04F3A35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6B0EE8-517A-B3F4-AB99-5D136487A4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65C46-E63A-983E-202C-70AF044FC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653A8-BEE8-714A-93CC-C2AA15D8A3FF}" type="datetime1">
              <a:rPr lang="en-US" smtClean="0"/>
              <a:t>3/15/26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6076F-9A2A-7A39-AF63-3B7BB5236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E483C-4C8E-5369-758B-3906E124A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359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9C6AB-55DD-0CDB-5E67-8F9C9766F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BE508-2100-D29E-1A17-8952E1A66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6A9BB-A890-743B-24DD-49FE79B81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2E54-528A-B044-BAC6-A20F66853999}" type="datetime1">
              <a:rPr lang="en-US" smtClean="0"/>
              <a:t>3/15/26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22D7E-6437-10B5-A4D6-473022459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E2B42-785C-6655-23CA-F871D1728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314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4EFB9-DBC6-4BD0-E4E3-1D551BB02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2920A-7748-03CB-81DB-2ADC74492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D96CDB-CB45-9A28-DE49-7D4AC9A1F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96218-C3D2-AC44-8D6A-3E3E3FBE1291}" type="datetime1">
              <a:rPr lang="en-US" smtClean="0"/>
              <a:t>3/15/26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5BD4C-95D2-BE82-F2B9-55ED62AE8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42E1A-1FF9-6F4F-F796-AB02310C9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76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264EE-151B-0791-D1C0-E7A08C8E1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16890-E1AB-A3A5-C126-8C1CA487C8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60B45-62C6-9A32-D9D9-1C0CA14D1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1D6F5-A217-99A9-3406-45EB6850C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87EF-4A71-0D48-9C0E-B79603A64511}" type="datetime1">
              <a:rPr lang="en-US" smtClean="0"/>
              <a:t>3/15/26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ABC1F-67F9-1877-C17B-40E53BD24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079587-B296-FAF9-46CD-8CFDCCF96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283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08D30-EAEF-FEDE-CD83-B6607D8ED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659AD-C0BD-8764-47BC-16A95098A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D4AC12-54DE-4605-DE6E-C7E5EF4EF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8E56C7-160B-384A-24A7-2F2027B595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4D09C6-FFAB-88F5-0F51-72A2A156C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C926FE-9021-1043-B56F-3D3394DC5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5730-5FDB-FF42-839D-DEB8F934C124}" type="datetime1">
              <a:rPr lang="en-US" smtClean="0"/>
              <a:t>3/15/26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054976-4121-E600-23E2-C83BE0E20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C078E3-0989-9B08-ABF4-50799BC8B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4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146A9-335D-D6D1-597C-CDE4E6050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4B261E-230F-DD4E-CA00-5FF23BB29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9B039-761F-0147-90CD-855394120396}" type="datetime1">
              <a:rPr lang="en-US" smtClean="0"/>
              <a:t>3/15/26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D3A828-F8A6-C547-8CE8-5AC2755C1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9F4602-02D8-621F-B615-E63351EC1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35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15ADF2-7E55-82D0-7FDA-65C419FF4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B45F3-B700-F644-89E8-FB8984697BFA}" type="datetime1">
              <a:rPr lang="en-US" smtClean="0"/>
              <a:t>3/15/26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85E99D-5113-E6FE-F4BE-29EA4618E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97A199-CB2C-140D-17D1-C7EEEB76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566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5AB03-13C0-70EC-6942-B80A74833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0C21A-C7F3-82B7-F6DE-5170CA1F4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75D1A-4F78-5589-4E66-F008E82A26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161352-AB93-1A63-B8AC-53100D2C4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25D45-9A20-E340-B645-B9EC3142E1AA}" type="datetime1">
              <a:rPr lang="en-US" smtClean="0"/>
              <a:t>3/15/26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7D36E6-E433-EDFE-FD1B-252E9EF01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0C8B8C-451D-DB06-C812-28DFF4616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27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AABB2-E6DB-1AC6-0C8D-8BA09F2F9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B0A534-D612-E78D-9F9F-E7ABC9DDDF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7237B-6E59-1D08-4BE9-BD8B854EF0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A6AC15-D746-A6DE-E141-68E7967B1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0024-4DFF-C346-B7DF-BFE2B52CFA79}" type="datetime1">
              <a:rPr lang="en-US" smtClean="0"/>
              <a:t>3/15/26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0CAF3-8011-927F-604A-F497D0D89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D56987-D916-457C-842A-0C5D2F50A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029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0684-9786-B29A-38D5-CF021F97B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0BE826-72C7-09F3-9CFF-AC74E91EE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EF04-AB51-56B8-8ACA-BBB35FBC8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31DB2-C54C-154A-A90C-2C429732C5FD}" type="datetime1">
              <a:rPr lang="en-US" smtClean="0"/>
              <a:t>3/15/26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D3D17-1574-0813-9E7E-AAE481B18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98145-C8CC-8CFA-7A2B-98DC3A09E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188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EC1D54-B64E-0372-57BF-29B1D84662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33644C-2310-1995-B507-70F6C6D4B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29BE5-4665-37DF-524D-DE725E728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4F55-29E3-F945-97B8-D1A3210C8B7E}" type="datetime1">
              <a:rPr lang="en-US" smtClean="0"/>
              <a:t>3/15/26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59990-B3AA-E89D-27EE-B7A691A80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8557A-8A52-ECF9-1615-4F60DB2B4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079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7BA255-4FEA-1BBB-EF57-7865AE47E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76F84-3D59-3708-E1B2-8247FC9E4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821CD-20D9-888B-8EEE-B5A48BE1C6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8C33B5-7203-BC4E-AF07-CD9DD2178077}" type="datetime1">
              <a:rPr lang="en-US" smtClean="0"/>
              <a:t>3/15/26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0972C-42CD-13BA-8A1E-EDE564FC74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970769-A389-3E68-08F8-16BE3F77C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00CDA7-10B5-0347-B3CA-49F3BF59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044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5" name="Rectangle 1044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Leaning On God's Everlasting Arms | Farm and Rural Family Life |  lancasterfarming.com">
            <a:extLst>
              <a:ext uri="{FF2B5EF4-FFF2-40B4-BE49-F238E27FC236}">
                <a16:creationId xmlns:a16="http://schemas.microsoft.com/office/drawing/2014/main" id="{F4AFA76C-529B-79BE-79FD-62D3728CF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" r="9791" b="-1"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7" name="Rectangle 1046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1FD788-706C-C8C9-0335-CFBBE6ADB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5402" y="743447"/>
            <a:ext cx="344576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ja-JP" altLang="en-US" sz="4000"/>
              <a:t>我們所傳的有誰信呢？</a:t>
            </a:r>
            <a:br>
              <a:rPr lang="en-US" altLang="ja-JP" sz="4000" dirty="0"/>
            </a:br>
            <a:br>
              <a:rPr lang="ja-JP" altLang="en-US" sz="4000"/>
            </a:br>
            <a:r>
              <a:rPr lang="ja-JP" altLang="en-US" sz="4000"/>
              <a:t>耶和華的膀臂向誰顯露呢？</a:t>
            </a:r>
            <a:br>
              <a:rPr lang="en-US" altLang="ja-JP" sz="4000" dirty="0"/>
            </a:b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6747BF-B0C0-943A-4BB7-2F68F86E73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5403" y="4629234"/>
            <a:ext cx="3445766" cy="1485319"/>
          </a:xfrm>
          <a:noFill/>
        </p:spPr>
        <p:txBody>
          <a:bodyPr>
            <a:normAutofit/>
          </a:bodyPr>
          <a:lstStyle/>
          <a:p>
            <a:r>
              <a:rPr lang="ja-JP" altLang="en-US"/>
              <a:t>柯春佳牧師</a:t>
            </a:r>
            <a:endParaRPr lang="en-US" altLang="ja-JP" dirty="0"/>
          </a:p>
          <a:p>
            <a:r>
              <a:rPr lang="en-US" altLang="ja-JP" dirty="0"/>
              <a:t>2026</a:t>
            </a:r>
            <a:r>
              <a:rPr lang="ja-JP" altLang="en-US"/>
              <a:t>年</a:t>
            </a:r>
            <a:r>
              <a:rPr lang="en-US" altLang="ja-JP" dirty="0"/>
              <a:t>3</a:t>
            </a:r>
            <a:r>
              <a:rPr lang="ja-JP" altLang="en-US"/>
              <a:t>月</a:t>
            </a:r>
            <a:r>
              <a:rPr lang="en-US" altLang="ja-JP" dirty="0"/>
              <a:t>15</a:t>
            </a:r>
            <a:r>
              <a:rPr lang="ja-JP" altLang="en-US"/>
              <a:t>日</a:t>
            </a:r>
            <a:br>
              <a:rPr lang="ja-JP" altLang="en-US"/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9EE031-E168-EFD3-1940-AFDFAF5DD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E00CDA7-10B5-0347-B3CA-49F3BF59FEFD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0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AAB72-C538-8370-5110-C8EDCCE4A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000"/>
              <a:t>一）以賽亞看見主、領受呼召、蒙差遣傳主道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2D726-C321-6DC6-B2B2-229AF08CB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397"/>
            <a:ext cx="10515600" cy="493440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6:1-9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6 </a:t>
            </a:r>
            <a:r>
              <a:rPr lang="ja-JP" altLang="en-US" sz="3200" b="1">
                <a:solidFill>
                  <a:srgbClr val="0432FF"/>
                </a:solidFill>
              </a:rPr>
              <a:t>當 烏 西 雅 王 崩 的 那 年 ， </a:t>
            </a:r>
            <a:r>
              <a:rPr lang="ja-JP" altLang="en-US" sz="3200" b="1">
                <a:solidFill>
                  <a:srgbClr val="C00000"/>
                </a:solidFill>
              </a:rPr>
              <a:t>我 見 主 坐 在 高 高 的 寶 座 上 </a:t>
            </a:r>
            <a:r>
              <a:rPr lang="ja-JP" altLang="en-US" sz="3200" b="1">
                <a:solidFill>
                  <a:srgbClr val="0432FF"/>
                </a:solidFill>
              </a:rPr>
              <a:t>。 他 的 衣 裳 垂 下 ， 遮 滿 聖 殿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3200" b="1">
                <a:solidFill>
                  <a:srgbClr val="0432FF"/>
                </a:solidFill>
              </a:rPr>
              <a:t>其 上 有 撒 拉 弗 侍 立 ， 各 有 六 個 翅 膀 ： 用 兩 個 翅 膀 遮 臉 ， 兩 個 翅 膀 遮 腳 ， 兩 個 翅 膀 飛 翔 ；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200" b="1">
                <a:solidFill>
                  <a:srgbClr val="0432FF"/>
                </a:solidFill>
              </a:rPr>
              <a:t>彼 此 呼 喊 說 ： 聖 哉 ！ 聖 哉 ！ 聖 哉 ！ 萬 軍 之 耶 和 華 ； 他 的 榮 光 充 滿 全 地 ！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sz="3200" b="1">
                <a:solidFill>
                  <a:srgbClr val="0432FF"/>
                </a:solidFill>
              </a:rPr>
              <a:t>因 呼 喊 者 的 聲 音 ， 門 檻 的 根 基 震 動 ， 殿 充 滿 了 煙 雲 。</a:t>
            </a:r>
          </a:p>
          <a:p>
            <a:pPr marL="0" indent="0">
              <a:buNone/>
            </a:pPr>
            <a:endParaRPr lang="ja-JP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00361-EC9F-A361-3ABC-2657C65CA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B6288-917B-775D-6428-8E6D4C3F9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4" y="489857"/>
            <a:ext cx="11244943" cy="62484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6:1-9 (continued) </a:t>
            </a:r>
            <a:endParaRPr lang="en-US" altLang="ja-JP" sz="3200" b="1" baseline="30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200" b="1">
                <a:solidFill>
                  <a:srgbClr val="0432FF"/>
                </a:solidFill>
              </a:rPr>
              <a:t>那 時 我 說 ： </a:t>
            </a:r>
            <a:r>
              <a:rPr lang="ja-JP" altLang="en-US" sz="3200" b="1">
                <a:solidFill>
                  <a:srgbClr val="C00000"/>
                </a:solidFill>
              </a:rPr>
              <a:t>禍 哉 ！ 我 滅 亡 了 ！ 因 為 我 是 嘴 唇 不 潔 的 人 ， 又 住 在 嘴 唇 不 潔 的 民 中 ， 又 因 我 眼 見 大 君 王 ─ 萬 軍 之 耶 和 華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200" b="1">
                <a:solidFill>
                  <a:srgbClr val="0432FF"/>
                </a:solidFill>
              </a:rPr>
              <a:t>有 一 撒 拉 弗 飛 到 我 跟 前 ， 手 裡 拿 著 紅 炭 ， 是 用 火 剪 從 壇 上 取 下 來 的 ，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200" b="1">
                <a:solidFill>
                  <a:srgbClr val="0432FF"/>
                </a:solidFill>
              </a:rPr>
              <a:t>將 炭 沾 我 的 口 ， 說 ： 看 哪 ， </a:t>
            </a:r>
            <a:r>
              <a:rPr lang="ja-JP" altLang="en-US" sz="3200" b="1">
                <a:solidFill>
                  <a:srgbClr val="C00000"/>
                </a:solidFill>
              </a:rPr>
              <a:t>這 炭 沾 了 你 的 嘴 ， 你 的 罪 孽 便 除 掉 ， 你 的 罪 惡 就 赦 免 了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sz="3200" b="1">
                <a:solidFill>
                  <a:srgbClr val="0432FF"/>
                </a:solidFill>
              </a:rPr>
              <a:t>我 又 聽 見 主 的 聲 音 說 ： 我 可 以 差 遣 誰 呢 ？ 誰 肯 為 我 們 去 呢 ？ 我 說 ：</a:t>
            </a:r>
            <a:r>
              <a:rPr lang="ja-JP" altLang="en-US" sz="3200" b="1">
                <a:solidFill>
                  <a:srgbClr val="C00000"/>
                </a:solidFill>
              </a:rPr>
              <a:t> 我 在 這 裡 ， 請 差 遣 我 ！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3200" b="1">
                <a:solidFill>
                  <a:srgbClr val="0432FF"/>
                </a:solidFill>
              </a:rPr>
              <a:t>他 說 ： 你 去 告 訴 這 百 姓 說 ： 你 們 聽 是 要 聽 見 ， 卻 不 明 白 ； 看 是 要 看 見 ， 卻 不 曉 得 。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7BAB2A-8F38-0ED9-3C23-D7B8CAB1EE11}"/>
              </a:ext>
            </a:extLst>
          </p:cNvPr>
          <p:cNvSpPr txBox="1"/>
          <p:nvPr/>
        </p:nvSpPr>
        <p:spPr>
          <a:xfrm>
            <a:off x="5236029" y="30519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一）以賽亞看見主、領受呼召、蒙差遣傳主道</a:t>
            </a:r>
            <a:r>
              <a:rPr lang="en-US" altLang="ja-JP" sz="1800" dirty="0"/>
              <a:t> (continued)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914B5-3107-3294-65AE-F7202AB53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666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D7AA0-23A8-6E5C-94F6-6838CC775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728" y="772886"/>
            <a:ext cx="11092543" cy="561090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/>
              <a:t>以賽亞看見異象、看見主聖潔的榮光充滿聖殿、全地；他蒙光照，哀叫「禍哉！我滅亡了」；神的使者就拿祭壇的火炭來潔淨他的嘴</a:t>
            </a:r>
            <a:r>
              <a:rPr lang="en-US" altLang="ja-JP" sz="3200" dirty="0"/>
              <a:t>. </a:t>
            </a:r>
            <a:r>
              <a:rPr lang="ja-JP" altLang="en-US" sz="3200"/>
              <a:t>然後，他聽見神說：「我可以差遣誰呢？誰肯為我們去呢？」那時，他說「我在這裏，請差遣我！」</a:t>
            </a:r>
            <a:endParaRPr lang="en-US" altLang="ja-JP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/>
              <a:t>神卻跟他說，你所傳的人會不信，因為人看不清楚、聽不明白。然而，</a:t>
            </a:r>
            <a:r>
              <a:rPr lang="ja-JP" altLang="en-US" sz="3200" b="1"/>
              <a:t>神雖使這種「忠心傳主道卻沒得人領受」的情況長期發生</a:t>
            </a:r>
            <a:r>
              <a:rPr lang="ja-JP" altLang="en-US" sz="3200"/>
              <a:t>，</a:t>
            </a:r>
            <a:r>
              <a:rPr lang="ja-JP" altLang="en-US" sz="3200" b="1">
                <a:solidFill>
                  <a:srgbClr val="C00000"/>
                </a:solidFill>
              </a:rPr>
              <a:t>卻使後世那些「在意人生的目的、專心尋求神」的人要由衷地說「然而，我們看清楚了、聽明白了」</a:t>
            </a:r>
            <a:r>
              <a:rPr lang="ja-JP" altLang="en-US" sz="3200"/>
              <a:t>喔！</a:t>
            </a:r>
            <a:endParaRPr lang="en-US" altLang="ja-JP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/>
              <a:t>這是多麼偉大的「然而」呀！難怪常常讀、多多默想以賽亞書的羅柄森師母，</a:t>
            </a:r>
            <a:r>
              <a:rPr lang="ja-JP" altLang="en-US" sz="3200" b="1">
                <a:solidFill>
                  <a:srgbClr val="C00000"/>
                </a:solidFill>
              </a:rPr>
              <a:t>生命被主的靈帶進榮耀裏</a:t>
            </a:r>
            <a:r>
              <a:rPr lang="ja-JP" altLang="en-US" sz="3200"/>
              <a:t>！</a:t>
            </a:r>
            <a:endParaRPr lang="en-US" sz="3200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490096-9784-EC41-0FDC-D9A737A44BC8}"/>
              </a:ext>
            </a:extLst>
          </p:cNvPr>
          <p:cNvSpPr txBox="1"/>
          <p:nvPr/>
        </p:nvSpPr>
        <p:spPr>
          <a:xfrm>
            <a:off x="5791201" y="10924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一）以賽亞看見主、領受呼召、蒙差遣傳主道</a:t>
            </a:r>
            <a:r>
              <a:rPr lang="en-US" altLang="ja-JP" sz="1800" dirty="0"/>
              <a:t> (continued)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89EF1A-A00E-0D36-7A07-1AD92963A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670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DEF86-E620-3BB8-929B-262183872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二）以賽亞先知由衷地求告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F2A1C-6EDB-82E0-D4AE-F71929500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A. </a:t>
            </a:r>
            <a:r>
              <a:rPr lang="ja-JP" altLang="en-US" sz="3200"/>
              <a:t>神使他發願</a:t>
            </a:r>
          </a:p>
          <a:p>
            <a:pPr marL="0" indent="0"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64:1-3</a:t>
            </a:r>
            <a:endParaRPr lang="ja-JP" altLang="en-US" sz="3200"/>
          </a:p>
          <a:p>
            <a:pPr marL="0" indent="0"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64 </a:t>
            </a:r>
            <a:r>
              <a:rPr lang="ja-JP" altLang="en-US" sz="3200" b="1">
                <a:solidFill>
                  <a:srgbClr val="C00000"/>
                </a:solidFill>
              </a:rPr>
              <a:t>願 你 裂 天 而 降 </a:t>
            </a:r>
            <a:r>
              <a:rPr lang="ja-JP" altLang="en-US" sz="3200" b="1">
                <a:solidFill>
                  <a:srgbClr val="0432FF"/>
                </a:solidFill>
              </a:rPr>
              <a:t>； </a:t>
            </a:r>
            <a:r>
              <a:rPr lang="ja-JP" altLang="en-US" sz="3200" b="1">
                <a:solidFill>
                  <a:srgbClr val="C00000"/>
                </a:solidFill>
              </a:rPr>
              <a:t>願 山 在 你 面 前 震 動 </a:t>
            </a:r>
            <a:r>
              <a:rPr lang="ja-JP" altLang="en-US" sz="3200" b="1">
                <a:solidFill>
                  <a:srgbClr val="0432FF"/>
                </a:solidFill>
              </a:rPr>
              <a:t>─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3200" b="1">
                <a:solidFill>
                  <a:srgbClr val="0432FF"/>
                </a:solidFill>
              </a:rPr>
              <a:t>好 像 火 燒 乾 柴 ， 又 像 火 將 水 燒 開 ， 使 你 敵 人 知 道 你 的 名 ， 使 列 國 在 你 面 前 發 顫 ！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200" b="1">
                <a:solidFill>
                  <a:srgbClr val="0432FF"/>
                </a:solidFill>
              </a:rPr>
              <a:t>你 曾 行 我 們 不 能 逆 料 可 畏 的 事 。 那 時 你 降 臨 ， 山 嶺 在 你 面 前 震 動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812897-E342-27A2-D330-2161B9EED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10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EC2A6-A509-4289-46CE-517DD4E40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6" y="671738"/>
            <a:ext cx="11430000" cy="6414862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dirty="0"/>
              <a:t>B.</a:t>
            </a:r>
            <a:r>
              <a:rPr lang="ja-JP" altLang="en-US" sz="3800"/>
              <a:t>他順著感動自認罪愆</a:t>
            </a:r>
            <a:br>
              <a:rPr lang="ja-JP" altLang="en-US" sz="3800"/>
            </a:br>
            <a:endParaRPr lang="en-US" altLang="ja-JP" sz="3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800"/>
              <a:t>賽</a:t>
            </a:r>
            <a:r>
              <a:rPr lang="en-US" altLang="ja-JP" sz="3800" dirty="0"/>
              <a:t>64:4-7</a:t>
            </a:r>
            <a:endParaRPr lang="ja-JP" altLang="en-US" sz="38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sz="3800" b="1">
                <a:solidFill>
                  <a:srgbClr val="0432FF"/>
                </a:solidFill>
              </a:rPr>
              <a:t>從 古 以 來 ， 人 未 曾 聽 見 、 未 曾 耳 聞 、 未 曾 眼 見 在 你 以 外 有 甚 麼 </a:t>
            </a:r>
            <a:r>
              <a:rPr lang="ja-JP" altLang="en-US" sz="3800" b="1">
                <a:solidFill>
                  <a:srgbClr val="C00000"/>
                </a:solidFill>
              </a:rPr>
              <a:t>神 為 等 候 他 的 人 行 事 </a:t>
            </a:r>
            <a:r>
              <a:rPr lang="ja-JP" altLang="en-US" sz="38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800" b="1">
                <a:solidFill>
                  <a:srgbClr val="C00000"/>
                </a:solidFill>
              </a:rPr>
              <a:t>你 迎 接 那 歡 喜 行 義 、 記 念 你 道 的 人 </a:t>
            </a:r>
            <a:r>
              <a:rPr lang="ja-JP" altLang="en-US" sz="3800" b="1">
                <a:solidFill>
                  <a:srgbClr val="0432FF"/>
                </a:solidFill>
              </a:rPr>
              <a:t>； 你 曾 發 怒 ， 我 們 仍 犯 罪 ； 這 景 況 已 久 ， 我 們 還 能 得 救 麼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800" b="1">
                <a:solidFill>
                  <a:srgbClr val="0432FF"/>
                </a:solidFill>
              </a:rPr>
              <a:t>我 們 都 像 不 潔 淨 的 人 ； </a:t>
            </a:r>
            <a:r>
              <a:rPr lang="ja-JP" altLang="en-US" sz="3800" b="1">
                <a:solidFill>
                  <a:srgbClr val="C00000"/>
                </a:solidFill>
              </a:rPr>
              <a:t>所 有 的 義 都 像 污 穢 的 衣 服 </a:t>
            </a:r>
            <a:r>
              <a:rPr lang="ja-JP" altLang="en-US" sz="3800" b="1">
                <a:solidFill>
                  <a:srgbClr val="0432FF"/>
                </a:solidFill>
              </a:rPr>
              <a:t>。 我 們 都 像 葉 子 漸 漸 枯 乾 ； 我 們 的 罪 孽 好 像 風 把 我 們 吹 去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800" b="1">
                <a:solidFill>
                  <a:srgbClr val="0432FF"/>
                </a:solidFill>
              </a:rPr>
              <a:t>並 且 </a:t>
            </a:r>
            <a:r>
              <a:rPr lang="ja-JP" altLang="en-US" sz="3800" b="1">
                <a:solidFill>
                  <a:srgbClr val="C00000"/>
                </a:solidFill>
              </a:rPr>
              <a:t>無 人 求 告 你 的 名 ； 無 人 奮 力 抓 住 你 </a:t>
            </a:r>
            <a:r>
              <a:rPr lang="ja-JP" altLang="en-US" sz="3800" b="1">
                <a:solidFill>
                  <a:srgbClr val="0432FF"/>
                </a:solidFill>
              </a:rPr>
              <a:t>。 原 來 你 掩 面 不 顧 我 們 ， 使 我 們 因 罪 孽 消 化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08E783-D77E-F7D7-A216-829071DE67C7}"/>
              </a:ext>
            </a:extLst>
          </p:cNvPr>
          <p:cNvSpPr txBox="1"/>
          <p:nvPr/>
        </p:nvSpPr>
        <p:spPr>
          <a:xfrm>
            <a:off x="6792685" y="1804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二）以賽亞先知由衷地求告</a:t>
            </a:r>
            <a:r>
              <a:rPr lang="en-US" altLang="ja-JP" dirty="0"/>
              <a:t> (continued)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1D181-0A91-3C58-6F66-A3D465FD7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408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7E0F41-84F2-8DDB-1F15-42C169C87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1" y="626665"/>
            <a:ext cx="11386457" cy="6307535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4100"/>
              <a:t> </a:t>
            </a:r>
            <a:r>
              <a:rPr lang="en-US" sz="4100" dirty="0"/>
              <a:t>C.</a:t>
            </a:r>
            <a:r>
              <a:rPr lang="ja-JP" altLang="en-US" sz="4100"/>
              <a:t>他繼續切求主止怒、勿念其惡</a:t>
            </a:r>
            <a:br>
              <a:rPr lang="en-US" altLang="ja-JP" sz="4100" dirty="0"/>
            </a:br>
            <a:r>
              <a:rPr lang="ja-JP" altLang="en-US" sz="4100"/>
              <a:t>賽</a:t>
            </a:r>
            <a:r>
              <a:rPr lang="en-US" altLang="ja-JP" sz="4100" dirty="0"/>
              <a:t>64:8-12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sz="4100" b="1">
                <a:solidFill>
                  <a:srgbClr val="0432FF"/>
                </a:solidFill>
              </a:rPr>
              <a:t>耶 和 華 啊 ， </a:t>
            </a:r>
            <a:r>
              <a:rPr lang="ja-JP" altLang="en-US" sz="4100" b="1">
                <a:solidFill>
                  <a:srgbClr val="C00000"/>
                </a:solidFill>
              </a:rPr>
              <a:t>現 在 你 仍 是 我 們 的 父 ！ 我 們 是 泥 ， 你 是 窯 匠 ；</a:t>
            </a:r>
            <a:r>
              <a:rPr lang="ja-JP" altLang="en-US" sz="4100" b="1">
                <a:solidFill>
                  <a:srgbClr val="0432FF"/>
                </a:solidFill>
              </a:rPr>
              <a:t> </a:t>
            </a:r>
            <a:r>
              <a:rPr lang="ja-JP" altLang="en-US" sz="4100" b="1">
                <a:solidFill>
                  <a:srgbClr val="C00000"/>
                </a:solidFill>
              </a:rPr>
              <a:t>我 們 都 是 你 手 的 工 作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4100" b="1">
                <a:solidFill>
                  <a:srgbClr val="0432FF"/>
                </a:solidFill>
              </a:rPr>
              <a:t>耶 和 華 啊 ， </a:t>
            </a:r>
            <a:r>
              <a:rPr lang="ja-JP" altLang="en-US" sz="4100" b="1">
                <a:solidFill>
                  <a:srgbClr val="C00000"/>
                </a:solidFill>
              </a:rPr>
              <a:t>求 你 不 要 大 發 震 怒 ， 也 不 要 永 遠 記 念 罪 孽 。 求 你 垂 顧 我 們 ， 我 們 都 是 你 的 百 姓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baseline="30000" dirty="0">
                <a:solidFill>
                  <a:srgbClr val="0432FF"/>
                </a:solidFill>
              </a:rPr>
              <a:t>10 </a:t>
            </a:r>
            <a:r>
              <a:rPr lang="ja-JP" altLang="en-US" sz="4100" b="1">
                <a:solidFill>
                  <a:srgbClr val="0432FF"/>
                </a:solidFill>
              </a:rPr>
              <a:t>你 的 聖 邑 變 為 曠 野 。 錫 安 變 為 曠 野 ； 耶 路 撒 冷 成 為 荒 場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baseline="30000" dirty="0">
                <a:solidFill>
                  <a:srgbClr val="0432FF"/>
                </a:solidFill>
              </a:rPr>
              <a:t>11 </a:t>
            </a:r>
            <a:r>
              <a:rPr lang="ja-JP" altLang="en-US" sz="4100" b="1">
                <a:solidFill>
                  <a:srgbClr val="0432FF"/>
                </a:solidFill>
              </a:rPr>
              <a:t>我 們 聖 潔 華 美 的 殿 ─ 就 是 我 們 列 祖 讚 美 你 的 所 在 被 火 焚 燒 ； 我 們 所 羨 慕 的 美 地 盡 都 荒 廢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4100" b="1">
                <a:solidFill>
                  <a:srgbClr val="0432FF"/>
                </a:solidFill>
              </a:rPr>
              <a:t>耶 和 華 啊 ， 有 這 些 事 ， 你 還 忍 得 住 麼 ？ 你 仍 靜 默 使 我 們 深 受 苦 難 麼 ？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7AEAF0-A20F-5537-A2BC-50A7D104FF3F}"/>
              </a:ext>
            </a:extLst>
          </p:cNvPr>
          <p:cNvSpPr txBox="1"/>
          <p:nvPr/>
        </p:nvSpPr>
        <p:spPr>
          <a:xfrm>
            <a:off x="7010399" y="1042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二）以賽亞先知由衷地求告</a:t>
            </a:r>
            <a:r>
              <a:rPr lang="en-US" altLang="ja-JP" dirty="0"/>
              <a:t> (continued)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AD78F-CA6B-048B-AD0F-DAEEEF09A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2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89A9-181A-CEA6-D53D-C9713E27B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7" y="0"/>
            <a:ext cx="10515600" cy="1325563"/>
          </a:xfrm>
        </p:spPr>
        <p:txBody>
          <a:bodyPr>
            <a:normAutofit/>
          </a:bodyPr>
          <a:lstStyle/>
          <a:p>
            <a:r>
              <a:rPr lang="ja-JP" altLang="en-US" sz="4000"/>
              <a:t>三）等候神</a:t>
            </a:r>
            <a:r>
              <a:rPr lang="en-US" sz="4000" dirty="0"/>
              <a:t>Wait For God; </a:t>
            </a:r>
            <a:r>
              <a:rPr lang="ja-JP" altLang="en-US" sz="4000"/>
              <a:t>也是</a:t>
            </a:r>
            <a:r>
              <a:rPr lang="en-US" sz="4000" dirty="0"/>
              <a:t>Wait Upon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752F7-9C5C-2F19-8518-DAA7F7A75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0" y="1096281"/>
            <a:ext cx="11419115" cy="5663747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>
                <a:solidFill>
                  <a:srgbClr val="C00000"/>
                </a:solidFill>
              </a:rPr>
              <a:t>神雖是肉眼看不見的，卻是實質地存在的。</a:t>
            </a:r>
            <a:r>
              <a:rPr lang="ja-JP" altLang="en-US" sz="3200"/>
              <a:t>在這新約時代 ，神已使</a:t>
            </a:r>
            <a:r>
              <a:rPr lang="ja-JP" altLang="en-US" sz="3200" b="1">
                <a:solidFill>
                  <a:srgbClr val="C00000"/>
                </a:solidFill>
              </a:rPr>
              <a:t>耶穌基督成為神和我們人之間的中保</a:t>
            </a:r>
            <a:r>
              <a:rPr lang="ja-JP" altLang="en-US" sz="3200"/>
              <a:t>（原文作「</a:t>
            </a:r>
            <a:r>
              <a:rPr lang="ja-JP" altLang="en-US" sz="3200" b="1">
                <a:solidFill>
                  <a:srgbClr val="C00000"/>
                </a:solidFill>
              </a:rPr>
              <a:t>約</a:t>
            </a:r>
            <a:r>
              <a:rPr lang="ja-JP" altLang="en-US" sz="3200"/>
              <a:t>」賽</a:t>
            </a:r>
            <a:r>
              <a:rPr lang="en-US" altLang="ja-JP" sz="3200" dirty="0"/>
              <a:t>49:8</a:t>
            </a:r>
            <a:r>
              <a:rPr lang="ja-JP" altLang="en-US" sz="3200"/>
              <a:t>）；我們若接待了主耶穌進入心中，就能</a:t>
            </a:r>
            <a:r>
              <a:rPr lang="ja-JP" altLang="en-US" sz="3200" b="1">
                <a:solidFill>
                  <a:srgbClr val="C00000"/>
                </a:solidFill>
              </a:rPr>
              <a:t>用心靈的眼睛看見祂</a:t>
            </a:r>
            <a:r>
              <a:rPr lang="ja-JP" altLang="en-US" sz="3200"/>
              <a:t>，如同</a:t>
            </a:r>
            <a:r>
              <a:rPr lang="ja-JP" altLang="en-US" sz="3200" b="1">
                <a:solidFill>
                  <a:srgbClr val="C00000"/>
                </a:solidFill>
              </a:rPr>
              <a:t>用心靈的耳朵聽見祂</a:t>
            </a:r>
            <a:r>
              <a:rPr lang="ja-JP" altLang="en-US" sz="3200"/>
              <a:t>一樣。內住在我們心中的「叫人活的靈」，就是基督的靈，是有位格的「末後的亞當」。</a:t>
            </a:r>
            <a:r>
              <a:rPr lang="en-US" sz="3200" dirty="0">
                <a:solidFill>
                  <a:srgbClr val="C00000"/>
                </a:solidFill>
              </a:rPr>
              <a:t>Wait upon God </a:t>
            </a:r>
            <a:r>
              <a:rPr lang="ja-JP" altLang="en-US" sz="3200"/>
              <a:t>就是侍立在祂面前，那情形可類比：去一家高檔的餐廳，服務員侍立顧客面前，恭候吩咐或點餐；也同時是</a:t>
            </a:r>
            <a:r>
              <a:rPr lang="en-US" sz="3200" dirty="0">
                <a:solidFill>
                  <a:srgbClr val="C00000"/>
                </a:solidFill>
              </a:rPr>
              <a:t>Wait for God</a:t>
            </a:r>
            <a:r>
              <a:rPr lang="ja-JP" altLang="en-US" sz="3200"/>
              <a:t>等候祂更豐富地來到我們生命中。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E0BEA-EB17-8F80-9D62-B4D1EC693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859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C5E94-EEEE-05EE-102C-FF416BA83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248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神所應許來到我們心中的真理的聖靈，不只是一種超自然的影響力、一個高超的概念而已，祂乃是像耶穌基督一樣，有會歡欣喜樂，也會感覺憂傷，擔憂的情感和意志的</a:t>
            </a:r>
            <a:r>
              <a:rPr lang="en-US" sz="3200" dirty="0"/>
              <a:t>Spiritual Person.</a:t>
            </a:r>
            <a:r>
              <a:rPr lang="ja-JP" altLang="en-US" sz="3200"/>
              <a:t>我們來到神面前就是來親近這一位愛我們的</a:t>
            </a:r>
            <a:r>
              <a:rPr lang="en-US" sz="3200" dirty="0"/>
              <a:t>Person!</a:t>
            </a:r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祂顧念我們、愛我們到永遠！甚願我們不要辜負祂、使祂憂傷！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3B930E-6FEA-83F1-D30B-2682697787D8}"/>
              </a:ext>
            </a:extLst>
          </p:cNvPr>
          <p:cNvSpPr txBox="1"/>
          <p:nvPr/>
        </p:nvSpPr>
        <p:spPr>
          <a:xfrm>
            <a:off x="5148943" y="31170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三）等候神</a:t>
            </a:r>
            <a:r>
              <a:rPr lang="en-US" sz="1800" dirty="0"/>
              <a:t>Wait For God; </a:t>
            </a:r>
            <a:r>
              <a:rPr lang="ja-JP" altLang="en-US" sz="1800"/>
              <a:t>也是</a:t>
            </a:r>
            <a:r>
              <a:rPr lang="en-US" sz="1800" dirty="0"/>
              <a:t>Wait Upon God (continued)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E75C2-9FAC-5FB0-17A2-C80F2295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CDA7-10B5-0347-B3CA-49F3BF59FEF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047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1563</Words>
  <Application>Microsoft Macintosh PowerPoint</Application>
  <PresentationFormat>Widescreen</PresentationFormat>
  <Paragraphs>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我們所傳的有誰信呢？  耶和華的膀臂向誰顯露呢？ </vt:lpstr>
      <vt:lpstr>一）以賽亞看見主、領受呼召、蒙差遣傳主道</vt:lpstr>
      <vt:lpstr>PowerPoint Presentation</vt:lpstr>
      <vt:lpstr>PowerPoint Presentation</vt:lpstr>
      <vt:lpstr>二）以賽亞先知由衷地求告</vt:lpstr>
      <vt:lpstr>PowerPoint Presentation</vt:lpstr>
      <vt:lpstr>PowerPoint Presentation</vt:lpstr>
      <vt:lpstr>三）等候神Wait For God; 也是Wait Upon God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Shue, Shyueh-rwong C</dc:creator>
  <cp:lastModifiedBy>Shue, Shyueh-rwong C</cp:lastModifiedBy>
  <cp:revision>1</cp:revision>
  <dcterms:created xsi:type="dcterms:W3CDTF">2026-03-15T13:06:29Z</dcterms:created>
  <dcterms:modified xsi:type="dcterms:W3CDTF">2026-03-15T13:49:13Z</dcterms:modified>
</cp:coreProperties>
</file>