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3" r:id="rId6"/>
    <p:sldId id="262" r:id="rId7"/>
    <p:sldId id="260" r:id="rId8"/>
    <p:sldId id="259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5B4E0-F205-5547-8E16-0F31017F00AB}" type="datetimeFigureOut">
              <a:rPr lang="en-US" smtClean="0"/>
              <a:t>3/8/26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86804-C31D-1940-AF19-BC64CB583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6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3CE0-2C73-FA25-393A-E86771F0E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2BACC-B0B9-5D8E-A91E-0589B7880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074D2-34D7-8836-AA75-ADCA16EEE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6ED-FE77-5D4B-A452-627495DEC88D}" type="datetime1">
              <a:rPr lang="en-US" smtClean="0"/>
              <a:t>3/8/26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B9A84-E76E-4275-6F2D-51A239E60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F128B-33B1-5EB8-0408-913442C3F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7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871CE-3782-8AEB-7DEC-57C3A23E5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C2FE3-5D2E-CC38-93E9-961D333F3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B653C-B31C-0A86-4FA8-81FDAB9B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54E2-AD1F-9E4C-8EE3-BD04BDEF08F9}" type="datetime1">
              <a:rPr lang="en-US" smtClean="0"/>
              <a:t>3/8/26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1B63B-4C3D-8D28-70A5-B526620D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407D8-7D2A-A364-2CE4-A71FCD5B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2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E93D9-55ED-49F8-1309-6FE3DF005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0D8DD-6F14-902D-3E0F-10ADABBCC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3D292-B36C-F1F4-4049-5033DEC3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4227-3EA1-EE40-BEA3-39ED145B0365}" type="datetime1">
              <a:rPr lang="en-US" smtClean="0"/>
              <a:t>3/8/26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88EAE-140A-ED07-3571-12CC8FD2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15040-8926-AA06-E43C-FD22DBA8C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6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0F7F-B2DD-92CF-7583-A96FA87C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0D5A7-220F-C4C7-B471-2ED8377CA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2DB15-6083-C4DE-9F93-F8000E909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F4BF6-BF66-500A-EE97-826FA7F7E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6441-2CB0-C345-B64A-64BD63B9E7D7}" type="datetime1">
              <a:rPr lang="en-US" smtClean="0"/>
              <a:t>3/8/26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1FD92-3B11-5C94-EE9E-6D26D0410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88A82-F0F3-37DF-874C-C5E1236D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6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B157-761B-4E34-946D-D91CF6DA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C1B46-25DB-34C8-350A-24307BE50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6AF1D-F2D9-54CD-3D4D-C53F235FE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411A76-DAF2-29E6-4332-0C38B06B24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DFF355-B58F-5771-2249-CEA73E48D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543E0C-D4D5-FCDE-BA17-0AC44D5B0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C49F-2853-6843-B68C-12C65B71842E}" type="datetime1">
              <a:rPr lang="en-US" smtClean="0"/>
              <a:t>3/8/26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3A977C-93E2-E93E-684B-10D96BE48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E1C61-7841-A61F-7A00-B7E74C5E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9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1DB9-F468-4B79-5C74-86D2A08B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3C8FD2-9E92-73ED-6159-B9C8A0EC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EDBA2-12D8-B643-92C3-5073DD8BF83C}" type="datetime1">
              <a:rPr lang="en-US" smtClean="0"/>
              <a:t>3/8/26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2B57D-6B9E-7133-1B39-5739D5AC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AD43F-6737-D589-181F-D824239C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3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EAEA0-FB91-0D30-913F-2718705C3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B5AA-483F-564F-8272-5F9859CA89B8}" type="datetime1">
              <a:rPr lang="en-US" smtClean="0"/>
              <a:t>3/8/26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BA51C7-9F85-EE66-583C-1F4201FBD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9E5C3-E1F6-9DC6-B44A-8CFAEDE1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6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7419-EF59-5915-E9FD-4A6E9D4B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F37CC-8D38-6149-122B-523DF6BCF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09E70-259C-1461-B780-BD5208A3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284D7-D350-A385-F651-3EC745337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34C93-C580-3649-A470-EE28A5C2B1CA}" type="datetime1">
              <a:rPr lang="en-US" smtClean="0"/>
              <a:t>3/8/26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4F8B7-17B2-EDA8-1245-23906772E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333CA-7261-6164-D4B6-2B9A7096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0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A23A-B8EB-DCE1-10B4-59C79342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AE5BC2-4873-91BE-D4F6-F8511DA27F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23DB6-C166-C403-8CEA-023BA6BB0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93B86-135A-F720-894F-A5BE159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1251-F184-094F-BC63-95B79CB67B46}" type="datetime1">
              <a:rPr lang="en-US" smtClean="0"/>
              <a:t>3/8/26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69D6-3ED6-6155-B459-CC943887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622C6-9F88-1E29-4E40-1057340C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52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A8271-56F6-195F-1107-A5C623A2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F0665C-4450-68AD-F1C8-06D831E92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DEA69-4DDD-2CB6-D83D-288C39725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D054A-16AD-434F-A0CF-CC42C5928604}" type="datetime1">
              <a:rPr lang="en-US" smtClean="0"/>
              <a:t>3/8/26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2F9AA-A1EC-4B12-4D6E-D947AF09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EC61E-7B62-0239-7E03-6E3C1DA8E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ED7D50-2FDC-6E0D-039B-33CC9F425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F896E-5826-F596-D671-E7A4C32DE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628F0-0EEC-7148-84C4-082D38260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B0D5-EABB-7E4E-80A7-E68896856096}" type="datetime1">
              <a:rPr lang="en-US" smtClean="0"/>
              <a:t>3/8/26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61773-79AC-FC42-7F71-1C1B0463D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5743E-2BA8-CC07-F19F-42DB3809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8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619839-50C8-2A73-F823-B5AEA1DC8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EAC66-DB40-E936-1768-7ED208AC1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591BD-FCCC-6365-B632-5FFEDB03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FCB6BD-4DE9-2249-8D3C-8DD9EB4D599D}" type="datetime1">
              <a:rPr lang="en-US" smtClean="0"/>
              <a:t>3/8/26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B8286-6304-58FC-9B16-E3AA38041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CB625-5CE9-7B1C-4B82-36CB06EA6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18B08F-4256-9A41-A2E8-B4916716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45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ross with a heart and text&#10;&#10;AI-generated content may be incorrect.">
            <a:extLst>
              <a:ext uri="{FF2B5EF4-FFF2-40B4-BE49-F238E27FC236}">
                <a16:creationId xmlns:a16="http://schemas.microsoft.com/office/drawing/2014/main" id="{820694F4-42AC-A225-732A-D22ED3A79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17" t="4684" r="3023" b="25913"/>
          <a:stretch>
            <a:fillRect/>
          </a:stretch>
        </p:blipFill>
        <p:spPr>
          <a:xfrm>
            <a:off x="2803232" y="0"/>
            <a:ext cx="9388768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3E6A5F-8AC4-023D-249F-F5B9038E6878}"/>
              </a:ext>
            </a:extLst>
          </p:cNvPr>
          <p:cNvSpPr txBox="1"/>
          <p:nvPr/>
        </p:nvSpPr>
        <p:spPr>
          <a:xfrm>
            <a:off x="537577" y="127131"/>
            <a:ext cx="3520856" cy="3507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ja-JP" sz="28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ja-JP" sz="40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300" b="1">
                <a:latin typeface="+mj-lt"/>
                <a:ea typeface="+mj-ea"/>
                <a:cs typeface="+mj-cs"/>
              </a:rPr>
              <a:t>因著愛，</a:t>
            </a:r>
            <a:endParaRPr lang="en-US" altLang="ja-JP" sz="53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300" b="1">
                <a:latin typeface="+mj-lt"/>
                <a:ea typeface="+mj-ea"/>
                <a:cs typeface="+mj-cs"/>
              </a:rPr>
              <a:t>神來悖逆的人間救贖了我們</a:t>
            </a:r>
            <a:endParaRPr lang="en-US" sz="53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06025-24FA-269D-6227-98D800E62681}"/>
              </a:ext>
            </a:extLst>
          </p:cNvPr>
          <p:cNvSpPr txBox="1"/>
          <p:nvPr/>
        </p:nvSpPr>
        <p:spPr>
          <a:xfrm>
            <a:off x="898515" y="4592964"/>
            <a:ext cx="2796615" cy="1306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3200"/>
              <a:t>柯春佳牧師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3200" dirty="0"/>
              <a:t>2026</a:t>
            </a:r>
            <a:r>
              <a:rPr lang="ja-JP" altLang="en-US" sz="3200"/>
              <a:t>年</a:t>
            </a:r>
            <a:r>
              <a:rPr lang="en-US" altLang="ja-JP" sz="3200" dirty="0"/>
              <a:t>3</a:t>
            </a:r>
            <a:r>
              <a:rPr lang="ja-JP" altLang="en-US" sz="3200"/>
              <a:t>月</a:t>
            </a:r>
            <a:r>
              <a:rPr lang="en-US" altLang="ja-JP" sz="3200" dirty="0"/>
              <a:t>8</a:t>
            </a:r>
            <a:r>
              <a:rPr lang="ja-JP" altLang="en-US" sz="3200"/>
              <a:t>日</a:t>
            </a:r>
            <a:endParaRPr lang="en-US" altLang="ja-JP" sz="3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ja-JP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834EF-51BB-CA13-CF78-E6884AAF1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318B08F-4256-9A41-A2E8-B49167169748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5176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08DD9-0814-62E9-E014-79ABD612B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94605"/>
            <a:ext cx="12039600" cy="570821"/>
          </a:xfrm>
        </p:spPr>
        <p:txBody>
          <a:bodyPr>
            <a:normAutofit fontScale="90000"/>
          </a:bodyPr>
          <a:lstStyle/>
          <a:p>
            <a:r>
              <a:rPr lang="ja-JP" altLang="en-US" b="1"/>
              <a:t>一）為何稱我們人所居住的空間是「悖逆的人間」？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17571-6C6A-C327-9D41-91417D753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14" y="1298347"/>
            <a:ext cx="11527971" cy="5559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因為 神所造的活物都「仰望 神按時給牠們食物」（詩</a:t>
            </a:r>
            <a:r>
              <a:rPr lang="en-US" altLang="ja-JP" sz="3200" b="1" dirty="0"/>
              <a:t>104:27</a:t>
            </a:r>
            <a:r>
              <a:rPr lang="ja-JP" altLang="en-US" sz="3200" b="1"/>
              <a:t>）</a:t>
            </a:r>
            <a:endParaRPr lang="en-US" altLang="ja-JP" sz="3200" b="1" dirty="0"/>
          </a:p>
          <a:p>
            <a:pPr marL="0" indent="0">
              <a:buNone/>
            </a:pP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惟獨其中兩類活物  神賜予自由意志，讓他們去取捨他們所愛好、所需要的，而這兩類活物都傾向獨立自主，甚至悖逆 神。</a:t>
            </a:r>
          </a:p>
          <a:p>
            <a:pPr marL="0" indent="0">
              <a:buNone/>
            </a:pPr>
            <a:r>
              <a:rPr lang="en-US" altLang="ja-JP" sz="3200" b="1" dirty="0"/>
              <a:t>1</a:t>
            </a:r>
            <a:r>
              <a:rPr lang="ja-JP" altLang="en-US" sz="3200" b="1"/>
              <a:t>）離了「受造者」的本位，想與 神同等、搶奪「 當歸於 神的敬拜和榮耀」的天使長（故牠又名「撒但」抵擋者）和與之墮落的天使們。</a:t>
            </a:r>
          </a:p>
          <a:p>
            <a:pPr marL="0" indent="0">
              <a:buNone/>
            </a:pPr>
            <a:r>
              <a:rPr lang="en-US" altLang="ja-JP" sz="3200" b="1" dirty="0"/>
              <a:t>2</a:t>
            </a:r>
            <a:r>
              <a:rPr lang="ja-JP" altLang="en-US" sz="3200" b="1"/>
              <a:t>）受撒但迷惑、欺騙，也想「如神」（非</a:t>
            </a:r>
            <a:r>
              <a:rPr lang="en-US" sz="3200" b="1" dirty="0"/>
              <a:t>God-centered,</a:t>
            </a:r>
            <a:r>
              <a:rPr lang="ja-JP" altLang="en-US" sz="3200" b="1"/>
              <a:t>而是</a:t>
            </a:r>
            <a:r>
              <a:rPr lang="en-US" sz="3200" b="1" dirty="0"/>
              <a:t>self-centered)</a:t>
            </a:r>
            <a:r>
              <a:rPr lang="ja-JP" altLang="en-US" sz="3200" b="1"/>
              <a:t>一樣地判定善惡的人類，沒完全被 神接管的人類生命，常有悖逆神的傾向。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B01EB-C94A-1828-E0D3-6FA369BF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6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44E45-7331-4B07-4098-69FE26C61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7" y="234497"/>
            <a:ext cx="11255829" cy="1790246"/>
          </a:xfrm>
        </p:spPr>
        <p:txBody>
          <a:bodyPr>
            <a:normAutofit fontScale="90000"/>
          </a:bodyPr>
          <a:lstStyle/>
          <a:p>
            <a:r>
              <a:rPr lang="ja-JP" altLang="en-US" b="1"/>
              <a:t>二</a:t>
            </a:r>
            <a:r>
              <a:rPr lang="en-US" altLang="ja-JP" b="1" dirty="0"/>
              <a:t>) </a:t>
            </a:r>
            <a:r>
              <a:rPr lang="ja-JP" altLang="en-US" b="1"/>
              <a:t>耶穌基督如何為罪人成全救贖大功</a:t>
            </a:r>
            <a:br>
              <a:rPr lang="en-US" altLang="ja-JP" b="1" dirty="0"/>
            </a:br>
            <a:br>
              <a:rPr lang="en-US" altLang="ja-JP" b="1" dirty="0"/>
            </a:br>
            <a:r>
              <a:rPr lang="en-US" altLang="ja-JP" b="1" dirty="0"/>
              <a:t>A) </a:t>
            </a:r>
            <a:r>
              <a:rPr lang="ja-JP" altLang="en-US" b="1"/>
              <a:t>嘆人不信福音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42056-D44F-3AC2-53D9-6BE4518D6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7574"/>
            <a:ext cx="112558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53:1-2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en-US" altLang="ja-JP" sz="3200" b="1" dirty="0">
                <a:solidFill>
                  <a:srgbClr val="0432FF"/>
                </a:solidFill>
              </a:rPr>
              <a:t> </a:t>
            </a:r>
            <a:r>
              <a:rPr lang="ja-JP" altLang="en-US" sz="3200" b="1">
                <a:solidFill>
                  <a:srgbClr val="0432FF"/>
                </a:solidFill>
              </a:rPr>
              <a:t>我 們 所 傳 的 （ 或 譯 ： 所 傳 與 我 們 的 ） 有 誰 信 呢 ？ 耶 和 華 的 膀 臂 向 誰 顯 露 呢 ？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他 在 耶 和 華 面 前 生 長 如 嫩 芽 ， 像 根 出 於 乾 地 。 他 無 佳 形 美 容 ； 我 們 看 見 他 的 時 候 ， 也 無 美 貌 使 我 們 羨 慕 他 。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E5792-D9D6-DE8A-E9E5-D7ABD7FAC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6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D44D-42EB-BFF1-E282-26813D5A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365125"/>
            <a:ext cx="11027229" cy="1325563"/>
          </a:xfrm>
        </p:spPr>
        <p:txBody>
          <a:bodyPr>
            <a:normAutofit/>
          </a:bodyPr>
          <a:lstStyle/>
          <a:p>
            <a:r>
              <a:rPr lang="en-US" altLang="ja-JP" sz="4000" b="1" dirty="0"/>
              <a:t>B) </a:t>
            </a:r>
            <a:r>
              <a:rPr lang="ja-JP" altLang="en-US" sz="4000" b="1"/>
              <a:t>主被人藐視、厭棄、身受諸苦，為贖人罪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E772B-D703-616D-43D8-EABEF89A5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531711"/>
            <a:ext cx="1129937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53:3-9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他 被 藐 視 ， 被 人 厭 棄 ； 多 受 痛 苦 ， 常 經 憂 患 。 他 被 藐 視 ， 好 像 被 人 掩 面 不 看 的 一 樣 ； 我 們 也 不 尊 重 他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C00000"/>
                </a:solidFill>
              </a:rPr>
              <a:t>他 誠 然 擔 當 我 們 的 憂 患 ， 背 負 我 們 的 痛 苦 </a:t>
            </a:r>
            <a:r>
              <a:rPr lang="ja-JP" altLang="en-US" sz="3200" b="1">
                <a:solidFill>
                  <a:srgbClr val="0432FF"/>
                </a:solidFill>
              </a:rPr>
              <a:t>； 我 們 卻 以 為 他 受 責 罰 ， 被 神 擊 打 苦 待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哪 知 </a:t>
            </a:r>
            <a:r>
              <a:rPr lang="ja-JP" altLang="en-US" sz="3200" b="1">
                <a:solidFill>
                  <a:srgbClr val="C00000"/>
                </a:solidFill>
              </a:rPr>
              <a:t>他 為 我 們 的 過 犯 受 害 ， 為 我 們 的 罪 孽 壓 傷 。 因 他 受 的 刑 罰 ， 我 們 得 平 安 ； 因 他 受 的 鞭 傷 ， 我 們 得 醫 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E6CCD-859D-16B2-444A-CCAE09B7C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3F9D48-863B-B0F8-55C1-990F52B1BA06}"/>
              </a:ext>
            </a:extLst>
          </p:cNvPr>
          <p:cNvSpPr txBox="1"/>
          <p:nvPr/>
        </p:nvSpPr>
        <p:spPr>
          <a:xfrm>
            <a:off x="5840185" y="180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耶穌基督如何為罪人成全救贖大功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382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EB013-7513-A9AE-430F-BC44DF851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435429"/>
            <a:ext cx="10994571" cy="618308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53:3-9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C00000"/>
                </a:solidFill>
              </a:rPr>
              <a:t>6 </a:t>
            </a:r>
            <a:r>
              <a:rPr lang="ja-JP" altLang="en-US" sz="3200" b="1">
                <a:solidFill>
                  <a:srgbClr val="C00000"/>
                </a:solidFill>
              </a:rPr>
              <a:t>我 們 都 如 羊 走 迷 ； 各 人 偏 行 己 路 ； 耶 和 華 使 我 們 眾 人 的 罪 孽 都 歸 在 他 身 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他 被 欺 壓 ， 在 受 苦 的 時 候 卻 不 開 口 （ 或 譯 ： 他 受 欺 壓 ， 卻 自 卑 不 開 口 ） ； 他 像 羊 羔 被 牽 到 宰 殺 之 地 ， 又 像 羊 在 剪 毛 的 人 手 下 無 聲 ， 他 也 是 這 樣 不 開 口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因 受 欺 壓 和 審 判 ， 他 被 奪 去 ， 至 於 他 同 世 的 人 ， 誰 想 </a:t>
            </a:r>
            <a:r>
              <a:rPr lang="ja-JP" altLang="en-US" sz="3200" b="1">
                <a:solidFill>
                  <a:srgbClr val="C00000"/>
                </a:solidFill>
              </a:rPr>
              <a:t>他 受 鞭 打 、 從 活 人 之 地 被 剪 除 ， 是 因 我 百 姓 的 罪 過 </a:t>
            </a:r>
            <a:r>
              <a:rPr lang="ja-JP" altLang="en-US" sz="3200" b="1">
                <a:solidFill>
                  <a:srgbClr val="0432FF"/>
                </a:solidFill>
              </a:rPr>
              <a:t>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他 雖 然 未 行 強 暴 ， 口 中 也 沒 有 詭 詐 ， 人 還 使 他 與 惡 人 同 埋 ； 誰 知 死 的 時 候 與 財 主 同 葬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081A7-8CD0-190F-1758-1F046E8D9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90C54-BB52-BD50-A350-6E169CC9D3C2}"/>
              </a:ext>
            </a:extLst>
          </p:cNvPr>
          <p:cNvSpPr txBox="1"/>
          <p:nvPr/>
        </p:nvSpPr>
        <p:spPr>
          <a:xfrm>
            <a:off x="5840185" y="180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耶穌基督如何為罪人成全救贖大功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8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FCE2-C9BF-11D7-9989-8D756E5AC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15" y="365125"/>
            <a:ext cx="10515600" cy="1325563"/>
          </a:xfrm>
        </p:spPr>
        <p:txBody>
          <a:bodyPr/>
          <a:lstStyle/>
          <a:p>
            <a:r>
              <a:rPr lang="en-US" altLang="ja-JP" b="1" dirty="0"/>
              <a:t>C) </a:t>
            </a:r>
            <a:r>
              <a:rPr lang="ja-JP" altLang="en-US" b="1"/>
              <a:t>為罪人死</a:t>
            </a:r>
            <a:r>
              <a:rPr lang="en-US" altLang="ja-JP" b="1" dirty="0"/>
              <a:t>,</a:t>
            </a:r>
            <a:r>
              <a:rPr lang="ja-JP" altLang="en-US" b="1"/>
              <a:t>使接受者蒙恩得活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BF05C-5112-62B3-3A34-53ACC96D0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367519"/>
            <a:ext cx="11658601" cy="52945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53:10-12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耶 和 華 卻 定 意 （ 或 譯 ： 喜 悅 ） 將 他 壓 傷 ， 使 他 受 痛 苦 。 </a:t>
            </a:r>
            <a:r>
              <a:rPr lang="ja-JP" altLang="en-US" sz="3200" b="1">
                <a:solidFill>
                  <a:srgbClr val="C00000"/>
                </a:solidFill>
              </a:rPr>
              <a:t>耶 和 華 以 他 為 贖 罪 祭 </a:t>
            </a:r>
            <a:r>
              <a:rPr lang="ja-JP" altLang="en-US" sz="3200" b="1">
                <a:solidFill>
                  <a:srgbClr val="0432FF"/>
                </a:solidFill>
              </a:rPr>
              <a:t>（ 或 譯 ： 他 獻 本 身 為 贖 罪 祭 ） 。 他 必 看 見 後 裔 ， 並 且 延 長 年 日 。 </a:t>
            </a:r>
            <a:r>
              <a:rPr lang="ja-JP" altLang="en-US" sz="3200" b="1">
                <a:solidFill>
                  <a:srgbClr val="C00000"/>
                </a:solidFill>
              </a:rPr>
              <a:t>耶 和 華 所 喜 悅 的 事 必 在 他 手 中 亨 通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C00000"/>
                </a:solidFill>
              </a:rPr>
              <a:t>他 必 看 見 自 己 勞 苦 的 功 效 ， 便 心 滿 意 足 。 </a:t>
            </a:r>
            <a:r>
              <a:rPr lang="ja-JP" altLang="en-US" sz="3200" b="1">
                <a:solidFill>
                  <a:srgbClr val="0432FF"/>
                </a:solidFill>
              </a:rPr>
              <a:t>有 許 多 人 因 認 識 我 的 義 僕 得 稱 為 義 ； 並 且 他 要 擔 當 他 們 的 罪 孽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所 以 ， 我 要 使 他 與 位 大 的 同 分 ， 與 強 盛 的 均 分 擄 物 。 因 為 他 將 命 傾 倒 ， 以 致 於 死 ； 他 也 被 列 在 罪 犯 之 中 。 他 卻 擔 當 多 人 的 罪 ， 又 為 罪 犯 代 求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D3A32-4759-10FD-D2E7-C67FBD98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38163-80BD-81D2-AE3E-780FF255BB45}"/>
              </a:ext>
            </a:extLst>
          </p:cNvPr>
          <p:cNvSpPr txBox="1"/>
          <p:nvPr/>
        </p:nvSpPr>
        <p:spPr>
          <a:xfrm>
            <a:off x="5840185" y="180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耶穌基督如何為罪人成全救贖大功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20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CE830-3F40-9B4F-D667-43913CB92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738539"/>
            <a:ext cx="115279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歌羅西書</a:t>
            </a:r>
            <a:r>
              <a:rPr lang="en-US" altLang="ja-JP" sz="3200" dirty="0"/>
              <a:t>1: 20 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sz="3200" b="1">
                <a:solidFill>
                  <a:srgbClr val="0432FF"/>
                </a:solidFill>
              </a:rPr>
              <a:t>既 然 藉 著 他 在 十 字 架 上 所 流 的 血 成 就 了 和 平 ， 便 藉 著 他 叫 萬 有 ─ 無 論 是 地 上 的 、 天 上 的 ─ 都 與 自 己 和 好 了 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59E06B-A7CB-1876-2CA3-AD4772592C97}"/>
              </a:ext>
            </a:extLst>
          </p:cNvPr>
          <p:cNvSpPr txBox="1">
            <a:spLocks/>
          </p:cNvSpPr>
          <p:nvPr/>
        </p:nvSpPr>
        <p:spPr>
          <a:xfrm>
            <a:off x="76200" y="517525"/>
            <a:ext cx="12039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b="1"/>
              <a:t>三</a:t>
            </a:r>
            <a:r>
              <a:rPr lang="en-US" altLang="ja-JP" sz="4000" b="1" dirty="0"/>
              <a:t>) </a:t>
            </a:r>
            <a:r>
              <a:rPr lang="ja-JP" altLang="en-US" sz="4000" b="1"/>
              <a:t>耶穌基督的寶血為我們除去障礙</a:t>
            </a:r>
            <a:r>
              <a:rPr lang="en-US" altLang="ja-JP" sz="4000" b="1" dirty="0"/>
              <a:t>, </a:t>
            </a:r>
            <a:r>
              <a:rPr lang="ja-JP" altLang="en-US" sz="4000" b="1"/>
              <a:t>使我們蒙神悅納</a:t>
            </a:r>
            <a:endParaRPr lang="en-US" sz="40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EAA156-2020-5AC6-AE8B-6345D9B47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10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FBF1A-0A67-E4FB-B44E-DCDFB195D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1111"/>
            <a:ext cx="11190514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西</a:t>
            </a:r>
            <a:r>
              <a:rPr lang="en-US" altLang="ja-JP" sz="3200" dirty="0"/>
              <a:t>2:13-15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你 們 從 前 </a:t>
            </a:r>
            <a:r>
              <a:rPr lang="ja-JP" altLang="en-US" sz="3200" b="1">
                <a:solidFill>
                  <a:srgbClr val="C00000"/>
                </a:solidFill>
              </a:rPr>
              <a:t>在 過 犯 和 未 受 割 禮 的 肉 體 </a:t>
            </a:r>
            <a:r>
              <a:rPr lang="ja-JP" altLang="en-US" sz="3200" b="1">
                <a:solidFill>
                  <a:srgbClr val="0432FF"/>
                </a:solidFill>
              </a:rPr>
              <a:t>中 死 了 ， 神 赦 免 了 你 們 （ 或 作 ： 我 們 ） 一 切 過 犯 ， 便 叫 你 們 與 基 督 一 同 活 過 來 ；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又 塗 抹 了 在 律 例 上 所 寫 攻 擊 我 們 ， 有 礙 於 我 們 的 字 據 ， 把 他 撤 去 ， 釘 在 十 字 架 上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既 將 一 切 執 政 的 、 掌 權 的 擄 來 ， 明 顯 給 眾 人 看 ， 就 </a:t>
            </a:r>
            <a:r>
              <a:rPr lang="ja-JP" altLang="en-US" sz="3200" b="1">
                <a:solidFill>
                  <a:srgbClr val="C00000"/>
                </a:solidFill>
              </a:rPr>
              <a:t>仗 著 十 字 架 誇 勝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BE8C7-D6C5-CEA4-36B3-ECFA2165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641590-CD80-1BC1-7EEA-8FD7E6FC7AD5}"/>
              </a:ext>
            </a:extLst>
          </p:cNvPr>
          <p:cNvSpPr txBox="1"/>
          <p:nvPr/>
        </p:nvSpPr>
        <p:spPr>
          <a:xfrm>
            <a:off x="4310743" y="171779"/>
            <a:ext cx="6847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</a:t>
            </a:r>
            <a:r>
              <a:rPr lang="en-US" altLang="ja-JP" sz="1800" dirty="0"/>
              <a:t>) </a:t>
            </a:r>
            <a:r>
              <a:rPr lang="ja-JP" altLang="en-US" sz="1800"/>
              <a:t>耶穌基督的寶血為我們除去障礙</a:t>
            </a:r>
            <a:r>
              <a:rPr lang="en-US" altLang="ja-JP" sz="1800" dirty="0"/>
              <a:t>, </a:t>
            </a:r>
            <a:r>
              <a:rPr lang="ja-JP" altLang="en-US" sz="1800"/>
              <a:t>使我們蒙神悅納</a:t>
            </a:r>
            <a:r>
              <a:rPr lang="en-US" altLang="ja-JP" sz="1800" dirty="0"/>
              <a:t> (continued)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7741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1D316-5E4F-7DE0-6E77-F443EB610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/>
              <a:t>結論</a:t>
            </a:r>
            <a:r>
              <a:rPr lang="en-US" altLang="ja-JP" b="1" dirty="0"/>
              <a:t>: </a:t>
            </a:r>
            <a:r>
              <a:rPr lang="ja-JP" altLang="en-US" b="1"/>
              <a:t>主一次成全救世之功帶來永遠的得勝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C65F1-9974-77C0-6457-85D548AD8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詩篇</a:t>
            </a:r>
            <a:r>
              <a:rPr lang="en-US" altLang="ja-JP" dirty="0"/>
              <a:t>68:18</a:t>
            </a:r>
          </a:p>
          <a:p>
            <a:pPr marL="0" indent="0"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b="1">
                <a:solidFill>
                  <a:srgbClr val="0432FF"/>
                </a:solidFill>
              </a:rPr>
              <a:t>你 已 經 升 上 高 天 ， 擄 掠 仇 敵 ； 你 在 人 間 ， 就 是 在 悖 逆 的 人 間 ， 受 了 供 獻 ， 叫 耶 和 華 神 可 以 與 他 們 同 住 。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B50F0-D906-6A8B-326A-DC7FC8FF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B08F-4256-9A41-A2E8-B491671697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22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1273</Words>
  <Application>Microsoft Macintosh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一）為何稱我們人所居住的空間是「悖逆的人間」？</vt:lpstr>
      <vt:lpstr>二) 耶穌基督如何為罪人成全救贖大功  A) 嘆人不信福音</vt:lpstr>
      <vt:lpstr>B) 主被人藐視、厭棄、身受諸苦，為贖人罪</vt:lpstr>
      <vt:lpstr>PowerPoint Presentation</vt:lpstr>
      <vt:lpstr>C) 為罪人死,使接受者蒙恩得活</vt:lpstr>
      <vt:lpstr>PowerPoint Presentation</vt:lpstr>
      <vt:lpstr>PowerPoint Presentation</vt:lpstr>
      <vt:lpstr>結論: 主一次成全救世之功帶來永遠的得勝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3</cp:revision>
  <dcterms:created xsi:type="dcterms:W3CDTF">2026-03-08T12:01:14Z</dcterms:created>
  <dcterms:modified xsi:type="dcterms:W3CDTF">2026-03-08T12:57:40Z</dcterms:modified>
</cp:coreProperties>
</file>