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9" r:id="rId4"/>
    <p:sldId id="258" r:id="rId5"/>
    <p:sldId id="262" r:id="rId6"/>
    <p:sldId id="259" r:id="rId7"/>
    <p:sldId id="270" r:id="rId8"/>
    <p:sldId id="263" r:id="rId9"/>
    <p:sldId id="271" r:id="rId10"/>
    <p:sldId id="260" r:id="rId11"/>
    <p:sldId id="272" r:id="rId12"/>
    <p:sldId id="273" r:id="rId13"/>
    <p:sldId id="265" r:id="rId14"/>
    <p:sldId id="274" r:id="rId15"/>
    <p:sldId id="266" r:id="rId16"/>
    <p:sldId id="264" r:id="rId17"/>
    <p:sldId id="261" r:id="rId18"/>
    <p:sldId id="267" r:id="rId19"/>
    <p:sldId id="268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02" d="100"/>
          <a:sy n="102" d="100"/>
        </p:scale>
        <p:origin x="19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05AA7-DF11-CE44-8210-E48E8FD8991C}" type="datetimeFigureOut">
              <a:rPr lang="en-US" smtClean="0"/>
              <a:t>2/1/26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4B928-7093-3C4B-AFC5-D5E1B2F1D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9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4B928-7093-3C4B-AFC5-D5E1B2F1DD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65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4B928-7093-3C4B-AFC5-D5E1B2F1DD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3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0A15-EF21-A8EA-4F76-E73784C49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E33D4-BD90-3DD6-84DF-F57DF8EB4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8D272-15BB-24FE-BC37-039E6388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7B72D-1825-B04F-9C0F-1AE99F88F34D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FFBE3-D0DA-E68F-EBA7-39C87B997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EBBA1-0C92-01BE-10C4-CEA751E7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4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4A1A3-F196-6633-680F-429D05194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4FD35-CB77-7FB8-3C8E-B02BD69D6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39A52-FEAA-1C14-F93C-716D474CB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0CBD-2B0D-6741-B39E-A8F59204F329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61CB3-339B-D69D-F398-7176F854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72271-7C27-6C7F-7BDD-2CBF55A2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5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E6E3-01AA-48EE-DD96-373ED57B5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91A79-85D2-F0E1-FF8C-80EEF2532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E6043-C534-4797-E5D0-34EBC2FD1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7A26-5E70-1147-B18F-D7FA702B98FE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08408-94C7-8E2D-7F01-765E4848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5122-A0D6-B739-E8BE-C1A2777D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1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C4EA-6D0D-6652-3911-D383A1CA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6AA86-7D87-9310-3157-B91E6ED65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606DB-7EEE-4F5E-2C3C-CA8F51A3D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F1667-4C7A-10A7-D052-1E3ED735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9267-197C-C549-825D-2220DA8279A5}" type="datetime1">
              <a:rPr lang="en-US" smtClean="0"/>
              <a:t>2/1/26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3A8F8-0F58-8C34-BE9F-9800967CC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C9D0E-95B3-4C87-5488-6F2EF78C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7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CF6E4-1533-1607-524E-21C57E0DE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FDF05-1D93-429A-B515-B1CA73865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A4C23-5A4D-A94D-7C3B-6147C330C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A15BEC-00AF-9F76-19F1-C65FC6CEA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96AAEC-A01A-C7D5-D065-8BF2D80C1C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9DB82-E975-296F-574A-A1D9D6C9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CD648-8F91-3C47-A3E3-69B749BA6976}" type="datetime1">
              <a:rPr lang="en-US" smtClean="0"/>
              <a:t>2/1/26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B78C3A-9AD6-63D2-522A-BFEFA29D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8198B-86C7-A9FE-F4A2-2ADBA5A6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8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65E56-028B-F4D7-2FE7-00FE731B4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16378-9F05-C5D7-FC57-B36DABA1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AE663-076B-DF4C-885E-16E8C2F7C43C}" type="datetime1">
              <a:rPr lang="en-US" smtClean="0"/>
              <a:t>2/1/26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FDDC55-6AFA-3AB4-3532-CADAA1A8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DBB035-E848-5DF6-D34B-738D47FFD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0845E1-BF0C-A30A-4CF6-67A4D369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9BB-96A4-FE4F-BE0C-8DD9D73DEE3A}" type="datetime1">
              <a:rPr lang="en-US" smtClean="0"/>
              <a:t>2/1/26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A3675A-31E5-6100-19F8-DB713DDE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91A5A-86C1-7579-4AAA-94BB183F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83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8816-50E3-F7D7-4547-F96D37B0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9A47B-D116-4DD1-0F3C-D596E374D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9C0ED-F51C-D064-73F6-3E5FEB5A5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C82BD-B303-EEBC-4498-1EE9179D9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8C714-314A-0646-AEC4-AA35C06ECAC0}" type="datetime1">
              <a:rPr lang="en-US" smtClean="0"/>
              <a:t>2/1/26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0613D-DEEA-A2A2-1FD2-3CD79AD4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CFDA0-1AFE-A318-B421-932D1863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41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588B-5A50-9663-0531-478B0AF4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20D609-4601-BB7F-EFC5-57C08C6EA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4CF87-F8FF-5B4A-4B7D-E6DCAEE9C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2E3ED-8885-0030-6483-545F8B07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8011E-623F-B844-80E8-478020E0BC31}" type="datetime1">
              <a:rPr lang="en-US" smtClean="0"/>
              <a:t>2/1/26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B2285-7125-0CCD-A481-37CE717F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25F14-EEE8-0062-04C8-1EEE389A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9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6DA3-413E-2BD9-E80A-9D947661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13788-B5EB-DC36-FE4D-DD39C71BA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00236-5279-4BF1-726C-AEDB20C5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4A38-7B86-5146-904D-857E4A24059B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63B11-B9D5-A267-38F2-8B71D27CB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AE8DF-40D9-2BA2-A48C-E1FC0505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0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0407EC-F9C6-0A07-7252-CF0C75412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73EB2-4E28-CCBF-B423-7B24D36D1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0F4B8-E86D-A342-31D1-A6067B2B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09CA1-A305-8C49-AC9C-F25205FA4508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D5559-3952-3495-A4F5-18C99210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45F28-3554-C5B8-E350-10F3B6E38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2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BEB4F-3A73-DCF2-8AF3-9D979820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2A127-F637-5678-2490-A820E24CA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CCB85-1CEF-F728-5BCF-B58F19ED5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62F9B-857B-C04A-9336-DF4DD430DBC4}" type="datetime1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78BE9-1F06-AF17-B705-8DED8BB65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D7B49-B9E0-56BC-3CA1-EFF2338EE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507B3A-FD7A-444F-B2DA-9E10CB18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7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cenery Wallpapers: Free HD Download [500+ 4K]">
            <a:extLst>
              <a:ext uri="{FF2B5EF4-FFF2-40B4-BE49-F238E27FC236}">
                <a16:creationId xmlns:a16="http://schemas.microsoft.com/office/drawing/2014/main" id="{E940E77E-F256-59C7-37ED-B37E9D6B6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3" t="6393" r="12176" b="-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7AA3-CB64-FE6F-8468-22574DC71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br>
              <a:rPr lang="ja-JP" altLang="en-US" sz="4800"/>
            </a:br>
            <a:r>
              <a:rPr lang="ja-JP" altLang="en-US" sz="4800"/>
              <a:t>我們的神是</a:t>
            </a:r>
            <a:br>
              <a:rPr lang="en-US" altLang="ja-JP" sz="4800" dirty="0"/>
            </a:br>
            <a:r>
              <a:rPr lang="ja-JP" altLang="en-US" sz="4800"/>
              <a:t>雅各的大能者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BF294-DDC5-E082-2244-31F83E6AC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/>
              <a:t>柯春佳牧師</a:t>
            </a:r>
            <a:endParaRPr lang="en-US" altLang="ja-JP" sz="2000" dirty="0"/>
          </a:p>
          <a:p>
            <a:pPr algn="l"/>
            <a:r>
              <a:rPr lang="en-US" altLang="ja-JP" sz="2000" dirty="0"/>
              <a:t>2026</a:t>
            </a:r>
            <a:r>
              <a:rPr lang="ja-JP" altLang="en-US" sz="2000"/>
              <a:t>年</a:t>
            </a:r>
            <a:r>
              <a:rPr lang="en-US" altLang="ja-JP" sz="2000" dirty="0"/>
              <a:t>2</a:t>
            </a:r>
            <a:r>
              <a:rPr lang="ja-JP" altLang="en-US" sz="2000"/>
              <a:t>月</a:t>
            </a:r>
            <a:r>
              <a:rPr lang="en-US" altLang="ja-JP" sz="2000" dirty="0"/>
              <a:t>1</a:t>
            </a:r>
            <a:r>
              <a:rPr lang="ja-JP" altLang="en-US" sz="2000"/>
              <a:t>日</a:t>
            </a:r>
            <a:br>
              <a:rPr lang="ja-JP" altLang="en-US" sz="2000"/>
            </a:br>
            <a:endParaRPr lang="en-US" sz="20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7A603-0139-593E-3CA5-904701B56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507B3A-FD7A-444F-B2DA-9E10CB18A295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51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3A6C4-1EA3-6A22-A018-3ECA84B2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0" y="0"/>
            <a:ext cx="10515600" cy="1325563"/>
          </a:xfrm>
        </p:spPr>
        <p:txBody>
          <a:bodyPr/>
          <a:lstStyle/>
          <a:p>
            <a:r>
              <a:rPr lang="ja-JP" altLang="en-US"/>
              <a:t>前言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F1A2-02BA-B097-7D63-ED4E2FF2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0" y="1084595"/>
            <a:ext cx="10809790" cy="5512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施洗約翰的兩個宣告</a:t>
            </a:r>
          </a:p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）「看哪，神的羔羊，除去世人罪孽的」是一個榮耀的「</a:t>
            </a:r>
            <a:r>
              <a:rPr lang="ja-JP" altLang="en-US" sz="3200" b="1">
                <a:solidFill>
                  <a:srgbClr val="C00000"/>
                </a:solidFill>
              </a:rPr>
              <a:t>事實</a:t>
            </a:r>
            <a:r>
              <a:rPr lang="ja-JP" altLang="en-US" sz="3200"/>
              <a:t>」</a:t>
            </a:r>
            <a:endParaRPr lang="en-US" altLang="ja-JP" sz="3200" dirty="0"/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r>
              <a:rPr lang="en-US" altLang="ja-JP" sz="3200" dirty="0"/>
              <a:t>2</a:t>
            </a:r>
            <a:r>
              <a:rPr lang="ja-JP" altLang="en-US" sz="3200"/>
              <a:t>）「那能力比我更大的，要用聖靈與火給你們施洗」是一個</a:t>
            </a:r>
            <a:r>
              <a:rPr lang="ja-JP" altLang="en-US" sz="3200" b="1">
                <a:solidFill>
                  <a:srgbClr val="C00000"/>
                </a:solidFill>
              </a:rPr>
              <a:t>應許</a:t>
            </a:r>
            <a:r>
              <a:rPr lang="ja-JP" altLang="en-US" sz="3200"/>
              <a:t>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85816-495B-31E6-17FA-68DF65016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2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72ACB-134E-9609-AC7E-63F03CA17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61" y="136525"/>
            <a:ext cx="11759878" cy="6759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3</a:t>
            </a:r>
            <a:r>
              <a:rPr lang="ja-JP" altLang="en-US" sz="3200"/>
              <a:t>）施洗約翰打從心底的明白和樂意謙卑地</a:t>
            </a:r>
            <a:r>
              <a:rPr lang="ja-JP" altLang="en-US" sz="3200" b="1">
                <a:solidFill>
                  <a:srgbClr val="C00000"/>
                </a:solidFill>
              </a:rPr>
              <a:t>讓耶穌顯為大的態度</a:t>
            </a: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約</a:t>
            </a:r>
            <a:r>
              <a:rPr lang="en-US" altLang="ja-JP" sz="3200" dirty="0"/>
              <a:t>3:25-30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0432FF"/>
                </a:solidFill>
              </a:rPr>
              <a:t>約 翰 的 門 徒 和 一 個 猶 太 人 辯 論 潔 淨 的 禮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就 來 見 約 翰 ， 說 ： 「 拉 比 ， 從 前 同 你 在 約 旦 河 外 、 你 所 見 證 的 那 位 ， 現 在 施 洗 ， 眾 人 都 往 他 那 裡 去 了 。 」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約 翰 說 ： 「 </a:t>
            </a:r>
            <a:r>
              <a:rPr lang="ja-JP" altLang="en-US" sz="3200" b="1">
                <a:solidFill>
                  <a:srgbClr val="C00000"/>
                </a:solidFill>
              </a:rPr>
              <a:t>若 不 是 從 天 上 賜 的 ， 人 就 不 能 得 甚 麼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我 曾 說 ： </a:t>
            </a:r>
            <a:r>
              <a:rPr lang="en-US" altLang="ja-JP" sz="3200" b="1" dirty="0">
                <a:solidFill>
                  <a:srgbClr val="0432FF"/>
                </a:solidFill>
              </a:rPr>
              <a:t>『 </a:t>
            </a:r>
            <a:r>
              <a:rPr lang="ja-JP" altLang="en-US" sz="3200" b="1">
                <a:solidFill>
                  <a:srgbClr val="C00000"/>
                </a:solidFill>
              </a:rPr>
              <a:t>我 不 是 基 督 ， </a:t>
            </a:r>
            <a:r>
              <a:rPr lang="ja-JP" altLang="en-US" sz="3200" b="1">
                <a:solidFill>
                  <a:srgbClr val="0432FF"/>
                </a:solidFill>
              </a:rPr>
              <a:t>是 奉 差 遣 在 他 前 面 的 </a:t>
            </a:r>
            <a:r>
              <a:rPr lang="en-US" altLang="ja-JP" sz="3200" b="1" dirty="0">
                <a:solidFill>
                  <a:srgbClr val="0432FF"/>
                </a:solidFill>
              </a:rPr>
              <a:t>』 </a:t>
            </a:r>
            <a:r>
              <a:rPr lang="ja-JP" altLang="en-US" sz="3200" b="1">
                <a:solidFill>
                  <a:srgbClr val="0432FF"/>
                </a:solidFill>
              </a:rPr>
              <a:t>， 你 們 自 己 可 以 給 我 作 見 證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C00000"/>
                </a:solidFill>
              </a:rPr>
              <a:t>娶 新 婦 的 就 是 新 郎 ； 新 郎 的 朋 友 站 著 ， 聽 見 新 郎 的 聲 音 就 甚 喜 樂 。 故 此 ， 我 這 喜 樂 滿 足 了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C00000"/>
                </a:solidFill>
              </a:rPr>
              <a:t>他 必 興 旺 ， 我 必 衰 微 。 </a:t>
            </a:r>
            <a:r>
              <a:rPr lang="ja-JP" altLang="en-US" sz="3200" b="1">
                <a:solidFill>
                  <a:srgbClr val="0432FF"/>
                </a:solidFill>
              </a:rPr>
              <a:t>」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558ED-95EC-2D1B-0175-1EBD3670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8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DFEA-9828-F910-C454-D07E7F78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/>
              <a:t>一）用雅各的生命故事看神如何改變人的作為</a:t>
            </a:r>
            <a:br>
              <a:rPr lang="en-US" altLang="ja-JP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63B2F-8BF4-52D4-FFB4-8570D5257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063" y="1157664"/>
            <a:ext cx="11839937" cy="8229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雅各（名字意思是「</a:t>
            </a:r>
            <a:r>
              <a:rPr lang="ja-JP" altLang="en-US" sz="3200" b="1">
                <a:solidFill>
                  <a:srgbClr val="C00000"/>
                </a:solidFill>
              </a:rPr>
              <a:t>抓住</a:t>
            </a:r>
            <a:r>
              <a:rPr lang="ja-JP" altLang="en-US" sz="3200"/>
              <a:t>」）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</a:t>
            </a:r>
            <a:r>
              <a:rPr lang="ja-JP" altLang="en-US" sz="3200" b="1">
                <a:solidFill>
                  <a:srgbClr val="C00000"/>
                </a:solidFill>
              </a:rPr>
              <a:t>雅各看重長子的名分</a:t>
            </a:r>
            <a:r>
              <a:rPr lang="ja-JP" altLang="en-US" sz="3200"/>
              <a:t>，反之，以掃比較注重現實生活的需求</a:t>
            </a:r>
          </a:p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25:27-34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兩 個 孩 子 漸 漸 長 大 ， 以 掃 善 於 打 獵 ， 常 在 田 野 ； 雅 各 為 人 安 靜 ， 常 住 在 帳 棚 裡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以 撒 愛 以 掃 ， 因 為 常 吃 他 的 野 味 ； 利 百 加 卻 愛 雅 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有 一 天 ， 雅 各 熬 湯 ， 以 掃 從 田 野 回 來 累 昏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以 掃 對 雅 各 說 ： 我 累 昏 了 ， 求 你 把 這 紅 湯 給 我 喝 。 因 此 以 掃 又 叫 以 東 </a:t>
            </a:r>
            <a:r>
              <a:rPr lang="en-US" altLang="ja-JP" sz="3200" b="1" dirty="0">
                <a:solidFill>
                  <a:srgbClr val="0432FF"/>
                </a:solidFill>
              </a:rPr>
              <a:t>( </a:t>
            </a:r>
            <a:r>
              <a:rPr lang="ja-JP" altLang="en-US" sz="3200" b="1">
                <a:solidFill>
                  <a:srgbClr val="0432FF"/>
                </a:solidFill>
              </a:rPr>
              <a:t>就 是 紅 的 意 思 </a:t>
            </a:r>
            <a:r>
              <a:rPr lang="en-US" altLang="ja-JP" sz="3200" b="1" dirty="0">
                <a:solidFill>
                  <a:srgbClr val="0432FF"/>
                </a:solidFill>
              </a:rPr>
              <a:t>)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31 </a:t>
            </a:r>
            <a:r>
              <a:rPr lang="ja-JP" altLang="en-US" sz="3200" b="1">
                <a:solidFill>
                  <a:srgbClr val="0432FF"/>
                </a:solidFill>
              </a:rPr>
              <a:t>雅 各 說 ： 你 今 日 把 長 子 的 名 分 賣 給 我 罷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9CFFC-5DDD-0ADC-DEC7-B51B03938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1681F-D2C7-B6A5-541C-0AF8F30E1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69" y="266218"/>
            <a:ext cx="11678855" cy="591074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25:27-34 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32 </a:t>
            </a:r>
            <a:r>
              <a:rPr lang="ja-JP" altLang="en-US" sz="3200" b="1">
                <a:solidFill>
                  <a:srgbClr val="0432FF"/>
                </a:solidFill>
              </a:rPr>
              <a:t>以 掃 說 ： 我 將 要 死 ， </a:t>
            </a:r>
            <a:r>
              <a:rPr lang="ja-JP" altLang="en-US" sz="3200" b="1">
                <a:solidFill>
                  <a:srgbClr val="C00000"/>
                </a:solidFill>
              </a:rPr>
              <a:t>這 長 子 的 名 分 於 我 有 甚 麼 益 處 </a:t>
            </a:r>
            <a:r>
              <a:rPr lang="ja-JP" altLang="en-US" sz="3200" b="1">
                <a:solidFill>
                  <a:srgbClr val="0432FF"/>
                </a:solidFill>
              </a:rPr>
              <a:t>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33 </a:t>
            </a:r>
            <a:r>
              <a:rPr lang="ja-JP" altLang="en-US" sz="3200" b="1">
                <a:solidFill>
                  <a:srgbClr val="0432FF"/>
                </a:solidFill>
              </a:rPr>
              <a:t>雅 各 說 ： 你 今 日 對 我 起 誓 罷 。 以 掃 就 對 他 起 了 誓 ， 把 長 子 的 名 分 賣 給 雅 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sz="3200" b="1">
                <a:solidFill>
                  <a:srgbClr val="0432FF"/>
                </a:solidFill>
              </a:rPr>
              <a:t>於 是 雅 各 將 餅 和 紅 豆 湯 給 了 以 掃 ， 以 掃 吃 了 喝 了 ， 便 起 來 走 了 。 這 就 是 以 掃 輕 看 了 他 長 子 的 名 分 。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2</a:t>
            </a:r>
            <a:r>
              <a:rPr lang="ja-JP" altLang="en-US" sz="3200"/>
              <a:t>）他們的母親偏愛雅各，</a:t>
            </a:r>
            <a:r>
              <a:rPr lang="ja-JP" altLang="en-US" sz="3200" b="1">
                <a:solidFill>
                  <a:srgbClr val="C00000"/>
                </a:solidFill>
              </a:rPr>
              <a:t>用詭計</a:t>
            </a:r>
            <a:r>
              <a:rPr lang="ja-JP" altLang="en-US" sz="3200"/>
              <a:t>為雅各</a:t>
            </a:r>
            <a:r>
              <a:rPr lang="ja-JP" altLang="en-US" sz="3200" b="1">
                <a:solidFill>
                  <a:srgbClr val="C00000"/>
                </a:solidFill>
              </a:rPr>
              <a:t>騙取了父親臨終前的祝福</a:t>
            </a:r>
            <a:endParaRPr lang="en-US" altLang="ja-JP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ja-JP" altLang="en-US" sz="3200"/>
              <a:t>以致以掃怨恨雅各，想殺他，因此他必需逃離父家，去投靠他在逺處的舅舅家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F810D-E48C-5F19-3A7F-8017A23D5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63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9E468-8877-C73B-E3E6-024888B4D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94" y="335666"/>
            <a:ext cx="11655706" cy="5841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3200" dirty="0"/>
              <a:t>3</a:t>
            </a:r>
            <a:r>
              <a:rPr lang="ja-JP" altLang="en-US" sz="3200"/>
              <a:t>）雅各遇上拉班</a:t>
            </a:r>
            <a:endParaRPr lang="en-US" altLang="ja-JP" sz="3200" dirty="0"/>
          </a:p>
          <a:p>
            <a:pPr marL="0" indent="0">
              <a:buNone/>
            </a:pPr>
            <a:r>
              <a:rPr lang="en-US" sz="3200" dirty="0"/>
              <a:t>a.</a:t>
            </a:r>
            <a:r>
              <a:rPr lang="ja-JP" altLang="en-US" sz="3200"/>
              <a:t>為他所愛的表妹拉結，服事拉班七年如同幾天</a:t>
            </a:r>
            <a:r>
              <a:rPr lang="en-US" altLang="ja-JP" sz="3200" dirty="0"/>
              <a:t>.</a:t>
            </a:r>
          </a:p>
          <a:p>
            <a:pPr marL="0" indent="0">
              <a:buNone/>
            </a:pPr>
            <a:r>
              <a:rPr lang="en-US" sz="3200" dirty="0"/>
              <a:t>b.</a:t>
            </a:r>
            <a:r>
              <a:rPr lang="ja-JP" altLang="en-US" sz="3200"/>
              <a:t>被騙，娶了姊姊利亞，又為拉班再服事七年；結果兩姊妹争丈夫的寵愛，前後生了</a:t>
            </a:r>
            <a:r>
              <a:rPr lang="en-US" altLang="ja-JP" sz="3200" dirty="0"/>
              <a:t>12</a:t>
            </a:r>
            <a:r>
              <a:rPr lang="ja-JP" altLang="en-US" sz="3200"/>
              <a:t>個兒子</a:t>
            </a:r>
          </a:p>
          <a:p>
            <a:pPr marL="0" indent="0">
              <a:buNone/>
            </a:pPr>
            <a:r>
              <a:rPr lang="en-US" sz="3200" dirty="0"/>
              <a:t>c. </a:t>
            </a:r>
            <a:r>
              <a:rPr lang="ja-JP" altLang="en-US" sz="3200" b="1">
                <a:solidFill>
                  <a:srgbClr val="C00000"/>
                </a:solidFill>
              </a:rPr>
              <a:t>神的大憐憫使雅各祝福了拉班，</a:t>
            </a:r>
            <a:r>
              <a:rPr lang="ja-JP" altLang="en-US" sz="3200" b="1"/>
              <a:t>於是和拉班議定工作所得，結果神許他極其發大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30:25-30, 43</a:t>
            </a:r>
            <a:endParaRPr lang="en-US" altLang="ja-JP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0432FF"/>
                </a:solidFill>
              </a:rPr>
              <a:t>拉 結 生 約 瑟 之 後 ， 雅 各 對 拉 班 說 ： 請 打 發 我 走 ， 叫 我 回 到 我 本 鄉 本 土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請 你 把 我 服 事 你 所 得 的 妻 子 和 兒 女 給 我 ， 讓 我 走 ； 我 怎 樣 服 事 你 ， 你 都 知 道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1B49B-6F34-0E71-7F1B-52469150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1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B742C-4009-F542-5B9A-E73806852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2" y="393538"/>
            <a:ext cx="11458936" cy="611143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/>
              <a:t>c. </a:t>
            </a:r>
            <a:r>
              <a:rPr lang="ja-JP" altLang="en-US" sz="3200"/>
              <a:t>創</a:t>
            </a:r>
            <a:r>
              <a:rPr lang="en-US" altLang="ja-JP" sz="3200" dirty="0"/>
              <a:t>30:25-30, 43 (continued)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拉 班 對 他 說 ： 我 若 在 你 眼 前 蒙 恩 ， 請 你 仍 與 我 同 住 ， 因 為 我 已 算 定 ， 耶 和 華 賜 福 與 我 是 為 你 的 緣 故 ；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又 說 ： 請 你 定 你 的 工 價 ， 我 就 給 你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雅 各 對 他 說 ： 我 怎 樣 服 事 你 ， 你 的 牲 畜 在 我 手 裡 怎 樣 ， 是 你 知 道 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C00000"/>
                </a:solidFill>
              </a:rPr>
              <a:t>我 未 來 之 先 ， 你 所 有 的 很 少 ， 現 今 卻 發 大 眾 多 ， 耶 和 華 隨 我 的 腳 步 賜 福 與 你 </a:t>
            </a:r>
            <a:r>
              <a:rPr lang="ja-JP" altLang="en-US" sz="3200" b="1">
                <a:solidFill>
                  <a:srgbClr val="0432FF"/>
                </a:solidFill>
              </a:rPr>
              <a:t>。 如 今 ， 我 甚 麼 時 候 才 為 自 己 興 家 立 業 呢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43 </a:t>
            </a:r>
            <a:r>
              <a:rPr lang="ja-JP" altLang="en-US" sz="3200" b="1">
                <a:solidFill>
                  <a:srgbClr val="0432FF"/>
                </a:solidFill>
              </a:rPr>
              <a:t>於 是 雅 各 極 其 發 大 ， 得 了 許 多 的 羊 群 、 僕 婢 、 駱 駝 ， 和 驢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9206E-D45E-18D0-4B83-AA938FD31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2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AFC90-96B7-A282-656D-96A628853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231492"/>
            <a:ext cx="11586258" cy="725732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/>
              <a:t>d. </a:t>
            </a:r>
            <a:r>
              <a:rPr lang="ja-JP" altLang="en-US" sz="3200"/>
              <a:t>創</a:t>
            </a:r>
            <a:r>
              <a:rPr lang="en-US" altLang="ja-JP" sz="3200" dirty="0"/>
              <a:t>31:1-9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</a:t>
            </a:r>
            <a:r>
              <a:rPr lang="en-US" altLang="ja-JP" sz="3200" b="1" dirty="0">
                <a:solidFill>
                  <a:srgbClr val="0432FF"/>
                </a:solidFill>
              </a:rPr>
              <a:t> </a:t>
            </a:r>
            <a:r>
              <a:rPr lang="ja-JP" altLang="en-US" sz="3200" b="1">
                <a:solidFill>
                  <a:srgbClr val="0432FF"/>
                </a:solidFill>
              </a:rPr>
              <a:t>雅 各 聽 見 拉 班 的 兒 子 們 有 話 說 ： 雅 各 把 我 們 父 親 所 有 的 都 奪 了 去 ， 並 藉 著 我 們 父 親 的 ， 得 了 這 一 切 的 榮 耀 </a:t>
            </a:r>
            <a:r>
              <a:rPr lang="en-US" altLang="ja-JP" sz="3200" b="1" dirty="0">
                <a:solidFill>
                  <a:srgbClr val="0432FF"/>
                </a:solidFill>
              </a:rPr>
              <a:t>( </a:t>
            </a:r>
            <a:r>
              <a:rPr lang="ja-JP" altLang="en-US" sz="3200" b="1">
                <a:solidFill>
                  <a:srgbClr val="0432FF"/>
                </a:solidFill>
              </a:rPr>
              <a:t>或 作 財 </a:t>
            </a:r>
            <a:r>
              <a:rPr lang="en-US" altLang="ja-JP" sz="3200" b="1" dirty="0">
                <a:solidFill>
                  <a:srgbClr val="0432FF"/>
                </a:solidFill>
              </a:rPr>
              <a:t>)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3200" b="1">
                <a:solidFill>
                  <a:srgbClr val="0432FF"/>
                </a:solidFill>
              </a:rPr>
              <a:t>雅 各 見 拉 班 的 氣 色 向 他 不 如 從 前 了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3200" b="1">
                <a:solidFill>
                  <a:srgbClr val="0432FF"/>
                </a:solidFill>
              </a:rPr>
              <a:t>耶 和 華 對 雅 各 說 ： </a:t>
            </a:r>
            <a:r>
              <a:rPr lang="ja-JP" altLang="en-US" sz="3200" b="1">
                <a:solidFill>
                  <a:srgbClr val="C00000"/>
                </a:solidFill>
              </a:rPr>
              <a:t>你 要 回 你 祖 、 你 父 之 地 ， 到 你 親 族 那 裡 去 ， 我 必 與 你 同 在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3200" b="1">
                <a:solidFill>
                  <a:srgbClr val="0432FF"/>
                </a:solidFill>
              </a:rPr>
              <a:t>雅 各 就 打 發 人 ， 叫 拉 結 和 利 亞 到 田 野 羊 群 那 裡 來 ，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3200" b="1">
                <a:solidFill>
                  <a:srgbClr val="0432FF"/>
                </a:solidFill>
              </a:rPr>
              <a:t>對 他 們 說 ： 我 看 你 們 父 親 的 氣 色 向 我 不 如 從 前 了 ； 但 我 父 親 的 神 向 來 與 我 同 在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你 們 也 知 道 ， </a:t>
            </a:r>
            <a:r>
              <a:rPr lang="ja-JP" altLang="en-US" sz="3200" b="1">
                <a:solidFill>
                  <a:srgbClr val="C00000"/>
                </a:solidFill>
              </a:rPr>
              <a:t>我 盡 了 我 的 力 量 服 事 你 們 的 父 親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542C0-5688-A022-02AB-C42F8B7E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03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2832D-3CDC-E42C-A147-4F47D8619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520861"/>
            <a:ext cx="10994985" cy="5656102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/>
              <a:t>d. </a:t>
            </a:r>
            <a:r>
              <a:rPr lang="ja-JP" altLang="en-US" sz="3200"/>
              <a:t>創</a:t>
            </a:r>
            <a:r>
              <a:rPr lang="en-US" altLang="ja-JP" sz="3200" dirty="0"/>
              <a:t>31:1-9 (continued)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C00000"/>
                </a:solidFill>
              </a:rPr>
              <a:t>你 們 的 父 親 欺 哄 我 ， 十 次 改 了 我 的 工 價 ； 然 而 神 不 容 他 害 我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他 若 說 ： 有 點 的 歸 你 作 工 價 ， 羊 群 所 生 的 都 有 點 ； 他 若 說 ： 有 紋 的 歸 你 作 工 價 ， 羊 群 所 生 的 都 有 紋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這 樣 ， 神 把 你 們 父 親 的 牲 畜 奪 來 賜 給 我 了 。</a:t>
            </a:r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1AFAE-ADD5-EA37-FADD-E6880F453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7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4B3B-314C-1323-DD74-A5EBEDEE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9" y="0"/>
            <a:ext cx="10515600" cy="1325563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/>
              <a:t>）回家鄉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7F7F0-9036-703C-7A6B-5FDA04AB6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868" y="1142719"/>
            <a:ext cx="11685607" cy="54780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聽說哥哥以掃帶</a:t>
            </a:r>
            <a:r>
              <a:rPr lang="en-US" altLang="ja-JP" sz="3200" dirty="0"/>
              <a:t>400</a:t>
            </a:r>
            <a:r>
              <a:rPr lang="ja-JP" altLang="en-US" sz="3200"/>
              <a:t>人前來，雅各極懼怕以掃，就求告神救他脫離以掃的手；一方面用禮物行在前以消哥哥的怒氣，另方面安排眷屬分幾對前行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32:22-31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22 </a:t>
            </a:r>
            <a:r>
              <a:rPr lang="ja-JP" altLang="en-US" sz="3200" b="1">
                <a:solidFill>
                  <a:srgbClr val="0432FF"/>
                </a:solidFill>
              </a:rPr>
              <a:t>他 夜 間 起 來 ， 帶 著 兩 個 妻 子 ， 兩 個 使 女 ， 並 十 一 個 兒 子 ， 都 過 了 雅 博 渡 口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23 </a:t>
            </a:r>
            <a:r>
              <a:rPr lang="ja-JP" altLang="en-US" sz="3200" b="1">
                <a:solidFill>
                  <a:srgbClr val="0432FF"/>
                </a:solidFill>
              </a:rPr>
              <a:t>先 打 發 他 們 過 河 ， 又 打 發 所 有 的 都 過 去 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24 </a:t>
            </a:r>
            <a:r>
              <a:rPr lang="ja-JP" altLang="en-US" sz="3200" b="1">
                <a:solidFill>
                  <a:srgbClr val="0432FF"/>
                </a:solidFill>
              </a:rPr>
              <a:t>只 剩 下 雅 各 一 人 。 </a:t>
            </a:r>
            <a:r>
              <a:rPr lang="ja-JP" altLang="en-US" sz="3200" b="1">
                <a:solidFill>
                  <a:srgbClr val="C00000"/>
                </a:solidFill>
              </a:rPr>
              <a:t>有 一 個 人 來 和 他 摔 跤 ， 直 到 黎 明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D2332-BE8B-49A3-2BF8-1CAFBF408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9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BE142-0A1D-D6E4-7582-D4C5838C2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254642"/>
            <a:ext cx="11482086" cy="679433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32:22-31(continued)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25 </a:t>
            </a:r>
            <a:r>
              <a:rPr lang="ja-JP" altLang="en-US" sz="3200" b="1">
                <a:solidFill>
                  <a:srgbClr val="C00000"/>
                </a:solidFill>
              </a:rPr>
              <a:t>那 人 見 自 己 勝 不 過 他 ， 就 將 他 的 大 腿 窩 摸 了 一 把 ， </a:t>
            </a:r>
            <a:r>
              <a:rPr lang="ja-JP" altLang="en-US" sz="3200" b="1">
                <a:solidFill>
                  <a:srgbClr val="0432FF"/>
                </a:solidFill>
              </a:rPr>
              <a:t>雅 各 的 大 腿 窩 正 在 摔 跤 的 時 候 就 扭 了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26 </a:t>
            </a:r>
            <a:r>
              <a:rPr lang="ja-JP" altLang="en-US" sz="3200" b="1">
                <a:solidFill>
                  <a:srgbClr val="0432FF"/>
                </a:solidFill>
              </a:rPr>
              <a:t>那 人 說 ： 天 黎 明 了 ， 容 我 去 罷 ！ 雅 各 說 ： </a:t>
            </a:r>
            <a:r>
              <a:rPr lang="ja-JP" altLang="en-US" sz="3200" b="1">
                <a:solidFill>
                  <a:srgbClr val="C00000"/>
                </a:solidFill>
              </a:rPr>
              <a:t>你 不 給 我 祝 福 ， 我 就 不 容 你 去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那 人 說 ： 你 名 叫 甚 麼 ？ 他 說 ： 我 名 叫 雅 各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那 人 說 ： </a:t>
            </a:r>
            <a:r>
              <a:rPr lang="ja-JP" altLang="en-US" sz="3200" b="1">
                <a:solidFill>
                  <a:srgbClr val="C00000"/>
                </a:solidFill>
              </a:rPr>
              <a:t>你 的 名 不 要 再 叫 雅 各 ， 要 叫 以 色 列 ； 因 為 你 與 神 與 人 較 力 ， 都 得 了 勝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雅 各 問 他 說 ： 請 將 你 的 名 告 訴 我 。 那 人 說 ： 何 必 問 我 的 名 ？ 於 是 在 那 裡 給 雅 各 祝 福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77D93-56D6-956B-20CA-FA5A3823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2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A0844-C700-236A-6DDE-519898CD5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544010"/>
            <a:ext cx="10971835" cy="5632953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32:22-31(continued)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雅 各 便 給 那 地 方 起 名 叫 </a:t>
            </a:r>
            <a:r>
              <a:rPr lang="ja-JP" altLang="en-US" sz="3200" b="1">
                <a:solidFill>
                  <a:srgbClr val="C00000"/>
                </a:solidFill>
              </a:rPr>
              <a:t>毘 努 伊 勒 </a:t>
            </a:r>
            <a:r>
              <a:rPr lang="en-US" altLang="ja-JP" sz="3200" b="1" dirty="0">
                <a:solidFill>
                  <a:srgbClr val="0432FF"/>
                </a:solidFill>
              </a:rPr>
              <a:t>( </a:t>
            </a:r>
            <a:r>
              <a:rPr lang="ja-JP" altLang="en-US" sz="3200" b="1">
                <a:solidFill>
                  <a:srgbClr val="0432FF"/>
                </a:solidFill>
              </a:rPr>
              <a:t>就 是 </a:t>
            </a:r>
            <a:r>
              <a:rPr lang="ja-JP" altLang="en-US" sz="3200" b="1">
                <a:solidFill>
                  <a:srgbClr val="C00000"/>
                </a:solidFill>
              </a:rPr>
              <a:t>神 之 面 </a:t>
            </a:r>
            <a:r>
              <a:rPr lang="ja-JP" altLang="en-US" sz="3200" b="1">
                <a:solidFill>
                  <a:srgbClr val="0432FF"/>
                </a:solidFill>
              </a:rPr>
              <a:t>的 意 思 </a:t>
            </a:r>
            <a:r>
              <a:rPr lang="en-US" altLang="ja-JP" sz="3200" b="1" dirty="0">
                <a:solidFill>
                  <a:srgbClr val="0432FF"/>
                </a:solidFill>
              </a:rPr>
              <a:t>) </a:t>
            </a:r>
            <a:r>
              <a:rPr lang="ja-JP" altLang="en-US" sz="3200" b="1">
                <a:solidFill>
                  <a:srgbClr val="0432FF"/>
                </a:solidFill>
              </a:rPr>
              <a:t>， 意 思 說 ： </a:t>
            </a:r>
            <a:r>
              <a:rPr lang="ja-JP" altLang="en-US" sz="3200" b="1">
                <a:solidFill>
                  <a:srgbClr val="C00000"/>
                </a:solidFill>
              </a:rPr>
              <a:t>我 面 對 面 見 了 神 ， 我 的 性 命 仍 得 保 全</a:t>
            </a:r>
            <a:r>
              <a:rPr lang="ja-JP" altLang="en-US" sz="3200" b="1">
                <a:solidFill>
                  <a:srgbClr val="0432FF"/>
                </a:solidFill>
              </a:rPr>
              <a:t>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31 </a:t>
            </a:r>
            <a:r>
              <a:rPr lang="ja-JP" altLang="en-US" sz="3200" b="1">
                <a:solidFill>
                  <a:srgbClr val="0432FF"/>
                </a:solidFill>
              </a:rPr>
              <a:t>日 頭 剛 出 來 的 時 候 ， 雅 各 經 過 毘 努 伊 勒 ， 他 的 大 腿 就 瘸 了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8246-EC26-E149-2DE4-4F3DA461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04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7153E-7ABC-D992-5EE5-92C6CC28F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370391"/>
            <a:ext cx="11563109" cy="6169306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6700"/>
              <a:t>創</a:t>
            </a:r>
            <a:r>
              <a:rPr lang="en-US" altLang="ja-JP" sz="6700" dirty="0"/>
              <a:t>33:1-15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6700" b="1" dirty="0">
                <a:solidFill>
                  <a:srgbClr val="0432FF"/>
                </a:solidFill>
              </a:rPr>
              <a:t>33 </a:t>
            </a:r>
            <a:r>
              <a:rPr lang="ja-JP" altLang="en-US" sz="6700" b="1">
                <a:solidFill>
                  <a:srgbClr val="0432FF"/>
                </a:solidFill>
              </a:rPr>
              <a:t>雅 各 舉 目 觀 看 ， 見 以 掃 來 了 ， 後 頭 跟 著 四 百 人 ， 他 就 把 孩 子 們 分 開 交 給 利 亞 、 拉 結 ， 和 兩 個 使 女 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6700" b="1" baseline="30000" dirty="0">
                <a:solidFill>
                  <a:srgbClr val="0432FF"/>
                </a:solidFill>
              </a:rPr>
              <a:t>2 </a:t>
            </a:r>
            <a:r>
              <a:rPr lang="ja-JP" altLang="en-US" sz="6700" b="1">
                <a:solidFill>
                  <a:srgbClr val="0432FF"/>
                </a:solidFill>
              </a:rPr>
              <a:t>並 且 叫 兩 個 使 女 和 他 們 的 孩 子 在 前 頭 ， 利 亞 和 他 的 孩 子 在 後 頭 ， 拉 結 和 約 瑟 在 儘 後 頭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6700" b="1" baseline="30000" dirty="0">
                <a:solidFill>
                  <a:srgbClr val="0432FF"/>
                </a:solidFill>
              </a:rPr>
              <a:t>3 </a:t>
            </a:r>
            <a:r>
              <a:rPr lang="ja-JP" altLang="en-US" sz="6700" b="1">
                <a:solidFill>
                  <a:srgbClr val="0432FF"/>
                </a:solidFill>
              </a:rPr>
              <a:t>他 自 己 在 他 們 前 頭 過 去 ， </a:t>
            </a:r>
            <a:r>
              <a:rPr lang="ja-JP" altLang="en-US" sz="6700" b="1">
                <a:solidFill>
                  <a:srgbClr val="C00000"/>
                </a:solidFill>
              </a:rPr>
              <a:t>一 連 七 次 俯 伏 在 地 才 就 近 他 哥 哥 </a:t>
            </a:r>
            <a:r>
              <a:rPr lang="ja-JP" altLang="en-US" sz="67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6700" b="1" baseline="30000" dirty="0">
                <a:solidFill>
                  <a:srgbClr val="0432FF"/>
                </a:solidFill>
              </a:rPr>
              <a:t>4 </a:t>
            </a:r>
            <a:r>
              <a:rPr lang="ja-JP" altLang="en-US" sz="6700" b="1">
                <a:solidFill>
                  <a:srgbClr val="0432FF"/>
                </a:solidFill>
              </a:rPr>
              <a:t>以 掃 跑 來 迎 接 他 ， 將 他 抱 住 ， 又 摟 著 他 的 頸 項 ， 與 他 親 嘴 ， 兩 個 人 就 哭 了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6700" b="1" baseline="30000" dirty="0">
                <a:solidFill>
                  <a:srgbClr val="0432FF"/>
                </a:solidFill>
              </a:rPr>
              <a:t>5 </a:t>
            </a:r>
            <a:r>
              <a:rPr lang="ja-JP" altLang="en-US" sz="6700" b="1">
                <a:solidFill>
                  <a:srgbClr val="0432FF"/>
                </a:solidFill>
              </a:rPr>
              <a:t>以 掃 舉 目 看 見 婦 人 孩 子 ， 就 說 ： 這 些 ？ 和 你 同 行 的 是 誰 呢 ？ 雅 各 說 ： 這 些 孩 子 是 神 施 恩 給 你 的 僕 人 的 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2B6C4-2400-9240-1E2A-BFE65154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75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CF74E-6BEA-7297-AFBE-CD101A18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73" y="118118"/>
            <a:ext cx="11875624" cy="66033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33:1-15 (continued)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6 </a:t>
            </a:r>
            <a:r>
              <a:rPr lang="ja-JP" altLang="en-US" sz="3200" b="1">
                <a:solidFill>
                  <a:srgbClr val="0432FF"/>
                </a:solidFill>
              </a:rPr>
              <a:t>於 是 兩 個 使 女 和 他 們 的 孩 子 前 來 下 拜 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利 亞 和 他 的 孩 子 也 前 來 下 拜 ； 隨 後 約 瑟 和 拉 結 也 前 來 下 拜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以 掃 說 ： 我 所 遇 見 的 這 些 群 畜 是 甚 麼 意 思 呢 ？ 雅 各 說 ： 是 要 在 我 主 面 前 蒙 恩 的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以 掃 說 ： 兄 弟 阿 ， 我 的 已 經 夠 了 ， 你 的 仍 歸 你 罷 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雅 各 說 ： 不 然 ， </a:t>
            </a:r>
            <a:r>
              <a:rPr lang="ja-JP" altLang="en-US" sz="3200" b="1">
                <a:solidFill>
                  <a:srgbClr val="C00000"/>
                </a:solidFill>
              </a:rPr>
              <a:t>我 若 在 你 眼 前 蒙 恩 </a:t>
            </a:r>
            <a:r>
              <a:rPr lang="ja-JP" altLang="en-US" sz="3200" b="1">
                <a:solidFill>
                  <a:srgbClr val="0432FF"/>
                </a:solidFill>
              </a:rPr>
              <a:t>， 就 </a:t>
            </a:r>
            <a:r>
              <a:rPr lang="ja-JP" altLang="en-US" sz="3200" b="1">
                <a:solidFill>
                  <a:srgbClr val="C00000"/>
                </a:solidFill>
              </a:rPr>
              <a:t>求 你 從 我 手 裡 收 下 這 禮 物 ； 因 為 我 見 了 你 的 面 ， 如 同 見 了 神 的 面 ， 並 且 你 容 納 了 我 。</a:t>
            </a:r>
          </a:p>
          <a:p>
            <a:pPr marL="0" indent="0">
              <a:lnSpc>
                <a:spcPct val="120000"/>
              </a:lnSpc>
              <a:buNone/>
            </a:pPr>
            <a:endParaRPr lang="ja-JP" altLang="en-US" sz="3200" b="1">
              <a:solidFill>
                <a:srgbClr val="0432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ja-JP" alt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599F0-68FE-0C81-B4FC-C4F25D51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33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63765-FE71-96B9-81D2-7C9BF5EBF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43" y="136525"/>
            <a:ext cx="11539959" cy="65849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33:1-15 (continued)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求 你 收 下 我 帶 來 給 你 的 禮 物 ； 因 為 神 恩 待 我 ， 使 我 充 足 。 雅 各 再 三 地 求 他 ， 他 才 收 下 了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以 掃 說 ： 我 們 可 以 起 身 前 往 ， 我 在 你 前 頭 走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13 </a:t>
            </a:r>
            <a:r>
              <a:rPr lang="ja-JP" altLang="en-US" sz="3200" b="1">
                <a:solidFill>
                  <a:srgbClr val="0432FF"/>
                </a:solidFill>
              </a:rPr>
              <a:t>雅 各 對 他 說 ： 我 主 知 道 孩 子 們 年 幼 嬌 嫩 ， 牛 羊 也 正 在 乳 養 的 時 候 ， 若 是 催 趕 一 天 ， 群 畜 都 必 死 了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14 </a:t>
            </a:r>
            <a:r>
              <a:rPr lang="ja-JP" altLang="en-US" sz="3200" b="1">
                <a:solidFill>
                  <a:srgbClr val="C00000"/>
                </a:solidFill>
              </a:rPr>
              <a:t>求 我 主 在 僕 人 前 頭 走 ， 我 要 量 著 在 我 面 前 群 畜 和 孩 子 的 力 量 慢 慢 地 前 行 ，</a:t>
            </a:r>
            <a:r>
              <a:rPr lang="ja-JP" altLang="en-US" sz="3200" b="1">
                <a:solidFill>
                  <a:srgbClr val="0432FF"/>
                </a:solidFill>
              </a:rPr>
              <a:t> 直 走 到 西 珥 我 主 那 裡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15 </a:t>
            </a:r>
            <a:r>
              <a:rPr lang="ja-JP" altLang="en-US" sz="3200" b="1">
                <a:solidFill>
                  <a:srgbClr val="0432FF"/>
                </a:solidFill>
              </a:rPr>
              <a:t>以 掃 說 ： 容 我 把 跟 隨 我 的 人 留 幾 個 在 你 這 裡 。 雅 各 說 ： 何 必 呢 ？ 只 要 在 我 主 眼 前 蒙 恩 就 是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72E36-9675-7887-9FC4-00065343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34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891E4-6477-A55C-550B-58C510281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300942"/>
            <a:ext cx="10971835" cy="587602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dirty="0"/>
              <a:t>4</a:t>
            </a:r>
            <a:r>
              <a:rPr lang="ja-JP" altLang="en-US" sz="3200"/>
              <a:t>）神對雅各的對付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a) </a:t>
            </a:r>
            <a:r>
              <a:rPr lang="ja-JP" altLang="en-US" sz="3200"/>
              <a:t>大腿瘸了，不能隨心所欲地行動自如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b) </a:t>
            </a:r>
            <a:r>
              <a:rPr lang="ja-JP" altLang="en-US" sz="3200"/>
              <a:t>他的女兒被玷污他兩個兒子用計報復，殺了對方城中男丁，擄掠那城，以致必需搬離他用錢買下的家業，去住他地</a:t>
            </a: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34:30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雅 各 對 西 緬 和 利 未 說 ： 你 們 連 累 我 ， 使 我 在 這 地 的 居 民 中 ， 就 是 在 迦 南 人 和 比 利 洗 人 中 ， 有 了 臭 名 。 我 的 人 丁 既 然 稀 少 ， 他 們 必 聚 集 來 擊 殺 我 ， 我 和 全 家 的 人 都 必 滅 絕 。</a:t>
            </a:r>
            <a:endParaRPr lang="en-US" sz="32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A8A9A-0319-6D6A-64F5-66EB8B7F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73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6EA1B-7AB4-23F7-0FFA-4FF35C08D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2" y="324090"/>
            <a:ext cx="11505236" cy="653390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/>
              <a:t>c.</a:t>
            </a:r>
            <a:r>
              <a:rPr lang="ja-JP" altLang="en-US" sz="3500"/>
              <a:t>他最愛的妻子拉結生最小兒子時，難產死了</a:t>
            </a:r>
            <a:r>
              <a:rPr lang="en-US" altLang="ja-JP" sz="35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/>
              <a:t>d.</a:t>
            </a:r>
            <a:r>
              <a:rPr lang="ja-JP" altLang="en-US" sz="3500"/>
              <a:t>他最心愛的兒子約瑟被賣往他鄉，其他兒子卻騙他約瑟死了</a:t>
            </a:r>
            <a:endParaRPr lang="en-US" altLang="ja-JP" sz="3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500"/>
              <a:t>創</a:t>
            </a:r>
            <a:r>
              <a:rPr lang="en-US" altLang="ja-JP" sz="3500" dirty="0"/>
              <a:t>37:32-35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32 </a:t>
            </a:r>
            <a:r>
              <a:rPr lang="ja-JP" altLang="en-US" sz="3500" b="1">
                <a:solidFill>
                  <a:srgbClr val="0432FF"/>
                </a:solidFill>
              </a:rPr>
              <a:t>打 發 人 送 到 他 們 的 父 親 那 裡 ， 說 ： 我 們 撿 了 這 個 ； 請 認 一 認 是 你 兒 子 的 外 衣 不 是 ？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33 </a:t>
            </a:r>
            <a:r>
              <a:rPr lang="ja-JP" altLang="en-US" sz="3500" b="1">
                <a:solidFill>
                  <a:srgbClr val="0432FF"/>
                </a:solidFill>
              </a:rPr>
              <a:t>他 認 得 ， 就 說 ： </a:t>
            </a:r>
            <a:r>
              <a:rPr lang="ja-JP" altLang="en-US" sz="3500" b="1">
                <a:solidFill>
                  <a:srgbClr val="C00000"/>
                </a:solidFill>
              </a:rPr>
              <a:t>這 是 我 兒 子 的 外 衣 。 有 惡 獸 把 他 吃 了 ， 約 瑟 被 撕 碎 了 ！ 撕 碎 了 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34 </a:t>
            </a:r>
            <a:r>
              <a:rPr lang="ja-JP" altLang="en-US" sz="3500" b="1">
                <a:solidFill>
                  <a:srgbClr val="0432FF"/>
                </a:solidFill>
              </a:rPr>
              <a:t>雅 各 便 撕 裂 衣 服 ， 腰 間 圍 上 麻 布 ， 為 他 兒 子 悲 哀 了 多 日 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</a:rPr>
              <a:t>35 </a:t>
            </a:r>
            <a:r>
              <a:rPr lang="ja-JP" altLang="en-US" sz="3500" b="1">
                <a:solidFill>
                  <a:srgbClr val="0432FF"/>
                </a:solidFill>
              </a:rPr>
              <a:t>他 的 兒 女 都 起 來 安 慰 他 ， 他 卻 不 肯 受 安 慰 ， 說 ： 我 必 悲 哀 著 下 陰 間 ， 到 我 兒 子 那 裡 。 約 瑟 的 父 親 就 為 他 哀 哭 。</a:t>
            </a:r>
          </a:p>
          <a:p>
            <a:pPr marL="0" indent="0">
              <a:buNone/>
            </a:pPr>
            <a:endParaRPr lang="en-US" altLang="ja-JP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7A5E9-A2EC-08D7-05CE-4A94B9B75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10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087D2-589B-CCDB-1EFE-779213A7F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289367"/>
            <a:ext cx="11702005" cy="5887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e.</a:t>
            </a:r>
            <a:r>
              <a:rPr lang="ja-JP" altLang="en-US" sz="3200"/>
              <a:t>約瑟引雅各見法老時，他自述：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47:7-12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7 </a:t>
            </a:r>
            <a:r>
              <a:rPr lang="ja-JP" altLang="en-US" sz="3200" b="1">
                <a:solidFill>
                  <a:srgbClr val="0432FF"/>
                </a:solidFill>
              </a:rPr>
              <a:t>約 瑟 領 他 父 親 雅 各 進 到 法 老 面 前 ， 雅 各 就 給 法 老 祝 福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8 </a:t>
            </a:r>
            <a:r>
              <a:rPr lang="ja-JP" altLang="en-US" sz="3200" b="1">
                <a:solidFill>
                  <a:srgbClr val="0432FF"/>
                </a:solidFill>
              </a:rPr>
              <a:t>法 老 問 雅 各 說 ： 你 平 生 的 年 日 是 多 少 呢 ？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9 </a:t>
            </a:r>
            <a:r>
              <a:rPr lang="ja-JP" altLang="en-US" sz="3200" b="1">
                <a:solidFill>
                  <a:srgbClr val="0432FF"/>
                </a:solidFill>
              </a:rPr>
              <a:t>雅 各 對 法 老 說 ： </a:t>
            </a:r>
            <a:r>
              <a:rPr lang="ja-JP" altLang="en-US" sz="3200" b="1">
                <a:solidFill>
                  <a:srgbClr val="C00000"/>
                </a:solidFill>
              </a:rPr>
              <a:t>我 寄 居 在 世 的 年 日 是 一 百 三 十 歲 ， 我 平 生 的 年 日 又 少 又 苦 ，</a:t>
            </a:r>
            <a:r>
              <a:rPr lang="ja-JP" altLang="en-US" sz="3200" b="1">
                <a:solidFill>
                  <a:srgbClr val="0432FF"/>
                </a:solidFill>
              </a:rPr>
              <a:t> 不 及 我 列 祖 早 在 世 寄 居 的 年 日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10 </a:t>
            </a:r>
            <a:r>
              <a:rPr lang="ja-JP" altLang="en-US" sz="3200" b="1">
                <a:solidFill>
                  <a:srgbClr val="0432FF"/>
                </a:solidFill>
              </a:rPr>
              <a:t>雅 各 又 給 法 老 祝 福 ， 就 從 法 老 面 前 出 去 了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11 </a:t>
            </a:r>
            <a:r>
              <a:rPr lang="ja-JP" altLang="en-US" sz="3200" b="1">
                <a:solidFill>
                  <a:srgbClr val="0432FF"/>
                </a:solidFill>
              </a:rPr>
              <a:t>約 瑟 遵 著 法 老 的 命 ， 把 埃 及 國 最 好 的 地 ， 就 是 蘭 塞 境 內 的 地 ， 給 他 父 親 和 弟 兄 居 住 ， 作 為 產 業 。</a:t>
            </a:r>
          </a:p>
          <a:p>
            <a:pPr marL="0" indent="0"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12 </a:t>
            </a:r>
            <a:r>
              <a:rPr lang="ja-JP" altLang="en-US" sz="3200" b="1">
                <a:solidFill>
                  <a:srgbClr val="0432FF"/>
                </a:solidFill>
              </a:rPr>
              <a:t>約 瑟 用 糧 食 奉 養 他 父 親 和 他 弟 兄 ， 並 他 父 親 全 家 的 眷 屬 ， 都 是 照 各 家 的 人 口 奉 養 他 們 。</a:t>
            </a:r>
            <a:endParaRPr lang="en-US" altLang="ja-JP" sz="3200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3632E-36A9-78B1-C8F1-C897A7EE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1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CE0AE-3E25-6E85-7573-6AF8D585D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91" y="324091"/>
            <a:ext cx="11029709" cy="585287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/>
              <a:t>f.</a:t>
            </a:r>
            <a:r>
              <a:rPr lang="ja-JP" altLang="en-US" sz="3200"/>
              <a:t>雅各遺命於約瑟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創</a:t>
            </a:r>
            <a:r>
              <a:rPr lang="en-US" altLang="ja-JP" sz="3200" dirty="0"/>
              <a:t>47:27-30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27 </a:t>
            </a:r>
            <a:r>
              <a:rPr lang="ja-JP" altLang="en-US" sz="3200" b="1">
                <a:solidFill>
                  <a:srgbClr val="0432FF"/>
                </a:solidFill>
              </a:rPr>
              <a:t>以 色 列 人 住 在 埃 及 的 歌 珊 地 。 他 們 在 那 裡 置 了 產 業 ， 並 且 生 育 甚 多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28 </a:t>
            </a:r>
            <a:r>
              <a:rPr lang="ja-JP" altLang="en-US" sz="3200" b="1">
                <a:solidFill>
                  <a:srgbClr val="0432FF"/>
                </a:solidFill>
              </a:rPr>
              <a:t>雅 各 住 在 埃 及 地 十 七 年 ， 雅 各 平 生 的 年 日 是 一 百 四 十 七 歲 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29 </a:t>
            </a:r>
            <a:r>
              <a:rPr lang="ja-JP" altLang="en-US" sz="3200" b="1">
                <a:solidFill>
                  <a:srgbClr val="0432FF"/>
                </a:solidFill>
              </a:rPr>
              <a:t>以 色 列 的 死 期 臨 近 了 ， 他 就 叫 了 他 兒 子 約 瑟 來 ， 說 ： 我 若 在 你 眼 前 蒙 恩 ， 請 你 把 手 放 在 我 大 腿 底 下 ， 用 慈 愛 和 誠 實 待 我 ， </a:t>
            </a:r>
            <a:r>
              <a:rPr lang="ja-JP" altLang="en-US" sz="3200" b="1">
                <a:solidFill>
                  <a:srgbClr val="C00000"/>
                </a:solidFill>
              </a:rPr>
              <a:t>請 你 不 要 將 我 葬 在 埃 及 </a:t>
            </a:r>
            <a:r>
              <a:rPr lang="ja-JP" altLang="en-US" sz="3200" b="1">
                <a:solidFill>
                  <a:srgbClr val="0432FF"/>
                </a:solidFill>
              </a:rPr>
              <a:t>。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>
                <a:solidFill>
                  <a:srgbClr val="0432FF"/>
                </a:solidFill>
              </a:rPr>
              <a:t>30 </a:t>
            </a:r>
            <a:r>
              <a:rPr lang="ja-JP" altLang="en-US" sz="3200" b="1">
                <a:solidFill>
                  <a:srgbClr val="0432FF"/>
                </a:solidFill>
              </a:rPr>
              <a:t>我 與 我 祖 我 父 同 睡 的 時 候 ， 你 要 將 我 帶 出 埃 及 ， 葬 在 他 們 所 葬 的 地 方 。 約 瑟 說 ： 我 必 遵 著 你 的 命 而 行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534ED-8F7C-DDEF-2150-C307BBB6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03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E7D62-1AEA-97AD-2526-3BDEDC3AA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2" y="277792"/>
            <a:ext cx="11052858" cy="5899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6) </a:t>
            </a:r>
            <a:r>
              <a:rPr lang="ja-JP" altLang="en-US" sz="3200"/>
              <a:t>雅各作歌預言將來之事</a:t>
            </a:r>
            <a:endParaRPr lang="en-US" altLang="ja-JP" sz="3200" dirty="0"/>
          </a:p>
          <a:p>
            <a:pPr marL="0" indent="0">
              <a:buNone/>
            </a:pPr>
            <a:endParaRPr lang="ja-JP" altLang="en-US" sz="3200"/>
          </a:p>
          <a:p>
            <a:r>
              <a:rPr lang="ja-JP" altLang="en-US" sz="3200"/>
              <a:t>創</a:t>
            </a:r>
            <a:r>
              <a:rPr lang="en-US" altLang="ja-JP" sz="3200" dirty="0"/>
              <a:t>49:1-12</a:t>
            </a:r>
            <a:endParaRPr lang="ja-JP" altLang="en-US" sz="3200"/>
          </a:p>
          <a:p>
            <a:r>
              <a:rPr lang="ja-JP" altLang="en-US" sz="3200"/>
              <a:t>創</a:t>
            </a:r>
            <a:r>
              <a:rPr lang="en-US" altLang="ja-JP" sz="3200" dirty="0"/>
              <a:t>49:16-18</a:t>
            </a:r>
            <a:endParaRPr lang="ja-JP" altLang="en-US" sz="3200"/>
          </a:p>
          <a:p>
            <a:r>
              <a:rPr lang="ja-JP" altLang="en-US" sz="3200"/>
              <a:t>創</a:t>
            </a:r>
            <a:r>
              <a:rPr lang="en-US" altLang="ja-JP" sz="3200" dirty="0"/>
              <a:t>49:22-26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5B246-6C4F-5751-F70F-FCA05E76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7B3A-FD7A-444F-B2DA-9E10CB18A29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75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3067</Words>
  <Application>Microsoft Macintosh PowerPoint</Application>
  <PresentationFormat>Widescreen</PresentationFormat>
  <Paragraphs>144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 我們的神是 雅各的大能者</vt:lpstr>
      <vt:lpstr>前言</vt:lpstr>
      <vt:lpstr>PowerPoint Presentation</vt:lpstr>
      <vt:lpstr>一）用雅各的生命故事看神如何改變人的作為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4）回家鄉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Cheng, Shyueh-rwong C</dc:creator>
  <cp:lastModifiedBy>Cheng, Shyueh-rwong C</cp:lastModifiedBy>
  <cp:revision>1</cp:revision>
  <dcterms:created xsi:type="dcterms:W3CDTF">2026-02-01T14:09:01Z</dcterms:created>
  <dcterms:modified xsi:type="dcterms:W3CDTF">2026-02-01T15:08:16Z</dcterms:modified>
</cp:coreProperties>
</file>