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4" r:id="rId9"/>
    <p:sldId id="263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58"/>
  </p:normalViewPr>
  <p:slideViewPr>
    <p:cSldViewPr snapToGrid="0">
      <p:cViewPr varScale="1">
        <p:scale>
          <a:sx n="116" d="100"/>
          <a:sy n="116" d="100"/>
        </p:scale>
        <p:origin x="8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70F03-7BF5-FEF5-B037-AF40C2ECB3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DFDEDE-7525-3A30-9019-3CAC3939E2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7E76A-0CA4-6F0E-790B-5FAFCB7BC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9F9F-6BFF-EB48-BE6D-DC0E18B6E827}" type="datetimeFigureOut">
              <a:rPr lang="en-US" smtClean="0"/>
              <a:t>1/25/26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2C6F6-0D8D-5F6B-47BB-0F777248B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71A86-AC5C-CDD5-ADAB-5C7B078AE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D7B18-8E64-1A4E-8F5A-2BFF0AF1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82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B7393-0D2B-F64C-2579-EDF8152D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59C93-B84C-9CFC-0E9A-251AED257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699AD-5402-F782-FBF7-2CD007DC4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9F9F-6BFF-EB48-BE6D-DC0E18B6E827}" type="datetimeFigureOut">
              <a:rPr lang="en-US" smtClean="0"/>
              <a:t>1/25/26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526C2-9EFB-BE50-5EA5-CC311788D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4DEAC-BDF1-6BD8-D2EC-2E7671DC8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D7B18-8E64-1A4E-8F5A-2BFF0AF1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50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9F5A5-4FC2-7BF1-E8EB-F4AC65ED5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86EA2-3465-968D-366D-291BDD942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25C82-89FE-B101-DEF3-786654BFB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9F9F-6BFF-EB48-BE6D-DC0E18B6E827}" type="datetimeFigureOut">
              <a:rPr lang="en-US" smtClean="0"/>
              <a:t>1/25/26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96E4D-1DCD-20A2-29FC-61307592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B231E-55E3-43F9-A10F-4AC9C7251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D7B18-8E64-1A4E-8F5A-2BFF0AF1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84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AD25A-8DCE-FD5C-1C70-C028E4320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9DBBC-074D-445E-7BA8-1559E43C5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74E38B-85D7-08CF-5AE8-43A7339EF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C6EDEC-DA94-E97B-6288-950F1912A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9F9F-6BFF-EB48-BE6D-DC0E18B6E827}" type="datetimeFigureOut">
              <a:rPr lang="en-US" smtClean="0"/>
              <a:t>1/25/26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11A954-DE68-CD75-4131-7514024AF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7F18E7-FFD6-C8C0-9A1A-54E427978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D7B18-8E64-1A4E-8F5A-2BFF0AF1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81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22F47-F159-65C1-F932-0FC51B66C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F013AD-E155-E7FC-1DA6-40E46A02E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C4DEC2-E5D0-8ADE-83A8-C49EFF616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C9A663-2F93-C5C5-F92A-2770DC5A84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459452-775A-749B-E8B6-294C737EC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BEE2DE-1B18-C5B8-266C-6646B5D32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9F9F-6BFF-EB48-BE6D-DC0E18B6E827}" type="datetimeFigureOut">
              <a:rPr lang="en-US" smtClean="0"/>
              <a:t>1/25/26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C2AA62-9A73-04CC-ECB1-AF0B247C5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9A0AEC-F1F9-5AFF-DEE1-19824B3AC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D7B18-8E64-1A4E-8F5A-2BFF0AF1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4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DE2E6-E156-B001-337A-2A0989909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0356DD-665D-5CFC-4B36-D85B33D42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9F9F-6BFF-EB48-BE6D-DC0E18B6E827}" type="datetimeFigureOut">
              <a:rPr lang="en-US" smtClean="0"/>
              <a:t>1/25/26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3977CE-3983-47CE-CEC1-A64341DCE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84B5BF-B563-E6D1-0413-3B9CFCBC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D7B18-8E64-1A4E-8F5A-2BFF0AF1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F7C529-C16B-C9B0-9A56-61C384B38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9F9F-6BFF-EB48-BE6D-DC0E18B6E827}" type="datetimeFigureOut">
              <a:rPr lang="en-US" smtClean="0"/>
              <a:t>1/25/26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F39285-9931-9C1C-391F-ED260C207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01DE19-96A0-DA56-A65F-73DFEF55C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D7B18-8E64-1A4E-8F5A-2BFF0AF1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1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04E6C-C752-2913-F19D-4DC618C45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6FFEA-5A98-7848-32F0-081928103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A93FA-EC6B-ED32-6E71-B6B1CD0B9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819ED7-204F-6AA9-64E3-B82A2B20B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9F9F-6BFF-EB48-BE6D-DC0E18B6E827}" type="datetimeFigureOut">
              <a:rPr lang="en-US" smtClean="0"/>
              <a:t>1/25/26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6363C7-C69D-29CC-DD4D-EBA210DCB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707A10-682D-8AFA-AE31-7C234E932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D7B18-8E64-1A4E-8F5A-2BFF0AF1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47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B3DCD-18A8-8692-9CCE-C32C53700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E63647-9526-C184-597B-0A0DBA0D59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E779B-C326-6DC1-0A23-F1B11296E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11C2A-6583-D1A3-F264-5A038CFDE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9F9F-6BFF-EB48-BE6D-DC0E18B6E827}" type="datetimeFigureOut">
              <a:rPr lang="en-US" smtClean="0"/>
              <a:t>1/25/26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61E54-401D-3AFF-013F-3444D94F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9A1D-4889-B630-0949-FFE3FBA59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D7B18-8E64-1A4E-8F5A-2BFF0AF1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79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66188-EB10-2B8A-6B5C-F1E3C1C3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F29333-3685-D278-E029-E95338818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4DC80-71BF-5AA0-2821-38BB2D7DC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9F9F-6BFF-EB48-BE6D-DC0E18B6E827}" type="datetimeFigureOut">
              <a:rPr lang="en-US" smtClean="0"/>
              <a:t>1/25/26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8D892-63E5-F7D3-569D-1DD390FF1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FDD78-9148-9106-65F3-BF1F633BA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D7B18-8E64-1A4E-8F5A-2BFF0AF1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59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1E7FB7-5F10-06EA-C7B3-AE17B47CAB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7BD81-E610-7CD4-69AD-170D94451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8DB01-6DEC-C448-78D2-C24677CDB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9F9F-6BFF-EB48-BE6D-DC0E18B6E827}" type="datetimeFigureOut">
              <a:rPr lang="en-US" smtClean="0"/>
              <a:t>1/25/26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1F9FB-FB5A-53F2-31C2-2571CE297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0D7BC-0685-371A-4EEE-7D0640A10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D7B18-8E64-1A4E-8F5A-2BFF0AF1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75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D770A-544D-3E3E-A90E-F0539B9B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D39E5-8347-AA14-06EF-182DB00F4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984C6-9321-A192-D3EF-60E5E6F200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8A9F9F-6BFF-EB48-BE6D-DC0E18B6E827}" type="datetimeFigureOut">
              <a:rPr lang="en-US" smtClean="0"/>
              <a:t>1/25/26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4669B-B121-5732-DD8B-77A470A080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A4F84-FC66-D108-1351-25A561F62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AD7B18-8E64-1A4E-8F5A-2BFF0AF1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21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11,800+ Fellowship With God Photos Stock Photos, Pictures &amp; Royalty-Free  Images - iStock">
            <a:extLst>
              <a:ext uri="{FF2B5EF4-FFF2-40B4-BE49-F238E27FC236}">
                <a16:creationId xmlns:a16="http://schemas.microsoft.com/office/drawing/2014/main" id="{4F9D76AD-5BFE-82EA-C156-027132133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31" r="-2" b="10174"/>
          <a:stretch>
            <a:fillRect/>
          </a:stretch>
        </p:blipFill>
        <p:spPr bwMode="auto">
          <a:xfrm>
            <a:off x="2522358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86ADB-168B-70F1-DF43-8176A31B7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228" y="743447"/>
            <a:ext cx="3973385" cy="3692028"/>
          </a:xfrm>
          <a:noFill/>
        </p:spPr>
        <p:txBody>
          <a:bodyPr>
            <a:normAutofit/>
          </a:bodyPr>
          <a:lstStyle/>
          <a:p>
            <a:pPr algn="l"/>
            <a:br>
              <a:rPr lang="ja-JP" altLang="en-US" sz="4000"/>
            </a:br>
            <a:br>
              <a:rPr lang="ja-JP" altLang="en-US" sz="4000"/>
            </a:br>
            <a:r>
              <a:rPr lang="ja-JP" altLang="en-US" sz="4000"/>
              <a:t>神愛我們、揀選了我們（二）</a:t>
            </a:r>
            <a:br>
              <a:rPr lang="ja-JP" altLang="en-US" sz="4000"/>
            </a:b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FA1366-6702-5E6C-8C55-A3CB3A0D6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229" y="4629234"/>
            <a:ext cx="397338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ja-JP" altLang="en-US"/>
              <a:t>柯春佳牧師</a:t>
            </a:r>
            <a:endParaRPr lang="en-US" altLang="ja-JP" dirty="0"/>
          </a:p>
          <a:p>
            <a:pPr algn="l"/>
            <a:r>
              <a:rPr lang="en-US" altLang="ja-JP" dirty="0"/>
              <a:t>2026</a:t>
            </a:r>
            <a:r>
              <a:rPr lang="ja-JP" altLang="en-US"/>
              <a:t>年</a:t>
            </a:r>
            <a:r>
              <a:rPr lang="en-US" altLang="ja-JP" dirty="0"/>
              <a:t>1</a:t>
            </a:r>
            <a:r>
              <a:rPr lang="ja-JP" altLang="en-US"/>
              <a:t>月</a:t>
            </a:r>
            <a:r>
              <a:rPr lang="en-US" altLang="ja-JP" dirty="0"/>
              <a:t>25</a:t>
            </a:r>
            <a:r>
              <a:rPr lang="ja-JP" altLang="en-US"/>
              <a:t>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6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6D89D-E078-A06F-A008-5F9AF9622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3371" y="-102961"/>
            <a:ext cx="10515600" cy="1325563"/>
          </a:xfrm>
        </p:spPr>
        <p:txBody>
          <a:bodyPr/>
          <a:lstStyle/>
          <a:p>
            <a:r>
              <a:rPr lang="ja-JP" altLang="en-US"/>
              <a:t>前言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70E36-6FCF-84B0-A7CD-B94005E60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8" y="911225"/>
            <a:ext cx="11767457" cy="567463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/>
              <a:t>弗</a:t>
            </a:r>
            <a:r>
              <a:rPr lang="en-US" altLang="ja-JP" dirty="0"/>
              <a:t>1:4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b="1">
                <a:solidFill>
                  <a:srgbClr val="0432FF"/>
                </a:solidFill>
              </a:rPr>
              <a:t>就 如 神 從 創 立 世 界 以 前 ， </a:t>
            </a:r>
            <a:r>
              <a:rPr lang="ja-JP" altLang="en-US" b="1">
                <a:solidFill>
                  <a:srgbClr val="C00000"/>
                </a:solidFill>
              </a:rPr>
              <a:t>在 基 督 裡 揀 選 了 我 們 ，</a:t>
            </a:r>
            <a:r>
              <a:rPr lang="ja-JP" altLang="en-US" b="1">
                <a:solidFill>
                  <a:srgbClr val="0432FF"/>
                </a:solidFill>
              </a:rPr>
              <a:t> </a:t>
            </a:r>
            <a:r>
              <a:rPr lang="ja-JP" altLang="en-US" b="1">
                <a:solidFill>
                  <a:srgbClr val="C00000"/>
                </a:solidFill>
              </a:rPr>
              <a:t>使 我 們 在 他 面 前 成 為 聖 潔 ， 無 有 瑕 疵 </a:t>
            </a:r>
            <a:r>
              <a:rPr lang="ja-JP" altLang="en-US" b="1">
                <a:solidFill>
                  <a:srgbClr val="0432FF"/>
                </a:solidFill>
              </a:rPr>
              <a:t>；</a:t>
            </a:r>
            <a:endParaRPr lang="en-US" altLang="ja-JP" b="1" dirty="0">
              <a:solidFill>
                <a:srgbClr val="0432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dirty="0">
              <a:solidFill>
                <a:srgbClr val="0432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/>
              <a:t>創</a:t>
            </a:r>
            <a:r>
              <a:rPr lang="en-US" altLang="ja-JP" dirty="0"/>
              <a:t>17:1-4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1 </a:t>
            </a:r>
            <a:r>
              <a:rPr lang="en-US" altLang="ja-JP" b="1" dirty="0">
                <a:solidFill>
                  <a:srgbClr val="0432FF"/>
                </a:solidFill>
              </a:rPr>
              <a:t> </a:t>
            </a:r>
            <a:r>
              <a:rPr lang="ja-JP" altLang="en-US" b="1">
                <a:solidFill>
                  <a:srgbClr val="0432FF"/>
                </a:solidFill>
              </a:rPr>
              <a:t>亞 伯 蘭 年 </a:t>
            </a:r>
            <a:r>
              <a:rPr lang="ja-JP" altLang="en-US" b="1">
                <a:solidFill>
                  <a:srgbClr val="C00000"/>
                </a:solidFill>
              </a:rPr>
              <a:t>九 十 九 歲 </a:t>
            </a:r>
            <a:r>
              <a:rPr lang="ja-JP" altLang="en-US" b="1">
                <a:solidFill>
                  <a:srgbClr val="0432FF"/>
                </a:solidFill>
              </a:rPr>
              <a:t>的 時 候 ， 耶 和 華 向 他 顯 現 ， 對 他 說 ： </a:t>
            </a:r>
            <a:r>
              <a:rPr lang="ja-JP" altLang="en-US" b="1">
                <a:solidFill>
                  <a:srgbClr val="C00000"/>
                </a:solidFill>
              </a:rPr>
              <a:t>我 是 全 能 的 神 。 你 當 在 我 面 前 作 完 全 人 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b="1">
                <a:solidFill>
                  <a:srgbClr val="C00000"/>
                </a:solidFill>
              </a:rPr>
              <a:t>我 就 與 你 立 約 ， </a:t>
            </a:r>
            <a:r>
              <a:rPr lang="ja-JP" altLang="en-US" b="1">
                <a:solidFill>
                  <a:srgbClr val="0432FF"/>
                </a:solidFill>
              </a:rPr>
              <a:t>使 你 的 後 裔 極 其 繁 多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b="1">
                <a:solidFill>
                  <a:srgbClr val="0432FF"/>
                </a:solidFill>
              </a:rPr>
              <a:t>亞 伯 蘭 俯 伏 在 地 ； 神 又 對 他 說 ：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b="1">
                <a:solidFill>
                  <a:srgbClr val="0432FF"/>
                </a:solidFill>
              </a:rPr>
              <a:t>我 與 你 立 約 ： </a:t>
            </a:r>
            <a:r>
              <a:rPr lang="ja-JP" altLang="en-US" b="1">
                <a:solidFill>
                  <a:srgbClr val="C00000"/>
                </a:solidFill>
              </a:rPr>
              <a:t>你 要 作 多 國 的 父 。</a:t>
            </a:r>
            <a:endParaRPr lang="en-US" altLang="ja-JP" b="1" dirty="0">
              <a:solidFill>
                <a:srgbClr val="C000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dirty="0">
              <a:solidFill>
                <a:srgbClr val="0432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/>
              <a:t>創</a:t>
            </a:r>
            <a:r>
              <a:rPr lang="en-US" altLang="ja-JP" dirty="0"/>
              <a:t>18:18-19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18 </a:t>
            </a:r>
            <a:r>
              <a:rPr lang="ja-JP" altLang="en-US" b="1">
                <a:solidFill>
                  <a:srgbClr val="0432FF"/>
                </a:solidFill>
              </a:rPr>
              <a:t>亞 伯 拉 罕 必 要 成 為 強 大 的 國 ； 地 上 的 萬 國 都 必 因 他 得 福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19 </a:t>
            </a:r>
            <a:r>
              <a:rPr lang="ja-JP" altLang="en-US" b="1">
                <a:solidFill>
                  <a:srgbClr val="C00000"/>
                </a:solidFill>
              </a:rPr>
              <a:t>我 眷 顧 他 ， </a:t>
            </a:r>
            <a:r>
              <a:rPr lang="ja-JP" altLang="en-US" b="1">
                <a:solidFill>
                  <a:srgbClr val="0432FF"/>
                </a:solidFill>
              </a:rPr>
              <a:t>為 要 叫 他 吩 咐 他 的 眾 子 和 他 的 眷 屬 </a:t>
            </a:r>
            <a:r>
              <a:rPr lang="ja-JP" altLang="en-US" b="1">
                <a:solidFill>
                  <a:srgbClr val="C00000"/>
                </a:solidFill>
              </a:rPr>
              <a:t>遵 守 我 的 道 </a:t>
            </a:r>
            <a:r>
              <a:rPr lang="ja-JP" altLang="en-US" b="1">
                <a:solidFill>
                  <a:srgbClr val="0432FF"/>
                </a:solidFill>
              </a:rPr>
              <a:t>， </a:t>
            </a:r>
            <a:r>
              <a:rPr lang="ja-JP" altLang="en-US" b="1">
                <a:solidFill>
                  <a:srgbClr val="C00000"/>
                </a:solidFill>
              </a:rPr>
              <a:t>秉 公 行 義 ， 使 我 所 應 許 亞 伯 拉 罕 的 話 都 成 就 了 。</a:t>
            </a:r>
          </a:p>
          <a:p>
            <a:pPr marL="0" indent="0">
              <a:buNone/>
            </a:pPr>
            <a:endParaRPr lang="en-US" altLang="ja-JP" b="1" dirty="0"/>
          </a:p>
          <a:p>
            <a:pPr marL="0" indent="0">
              <a:buNone/>
            </a:pP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8772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2A431-EC19-FB92-8A1E-B15E4A057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880" y="133770"/>
            <a:ext cx="10515600" cy="1325563"/>
          </a:xfrm>
        </p:spPr>
        <p:txBody>
          <a:bodyPr/>
          <a:lstStyle/>
          <a:p>
            <a:r>
              <a:rPr lang="ja-JP" altLang="en-US"/>
              <a:t>如何在基督裏？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57C6B-99E4-446A-89D6-A1AAD1FA9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458" y="1253330"/>
            <a:ext cx="11456624" cy="5345773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約壹</a:t>
            </a:r>
            <a:r>
              <a:rPr lang="en-US" altLang="ja-JP" sz="3200" dirty="0"/>
              <a:t>3:24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24 </a:t>
            </a:r>
            <a:r>
              <a:rPr lang="ja-JP" altLang="en-US" sz="3200" b="1">
                <a:solidFill>
                  <a:srgbClr val="C00000"/>
                </a:solidFill>
              </a:rPr>
              <a:t>遵 守 神 命 令 的 ， 就 住 在 神 裡 面 ； </a:t>
            </a:r>
            <a:r>
              <a:rPr lang="ja-JP" altLang="en-US" sz="3200" b="1">
                <a:solidFill>
                  <a:srgbClr val="0432FF"/>
                </a:solidFill>
              </a:rPr>
              <a:t>神 也 住 在 他 裡 面 。 </a:t>
            </a:r>
            <a:r>
              <a:rPr lang="ja-JP" altLang="en-US" sz="3200" b="1">
                <a:solidFill>
                  <a:srgbClr val="C00000"/>
                </a:solidFill>
              </a:rPr>
              <a:t>我 們 所 以 知 道 </a:t>
            </a:r>
            <a:r>
              <a:rPr lang="ja-JP" altLang="en-US" sz="3200" b="1">
                <a:solidFill>
                  <a:srgbClr val="0432FF"/>
                </a:solidFill>
              </a:rPr>
              <a:t>神 住 在 我 們 裡 面 </a:t>
            </a:r>
            <a:r>
              <a:rPr lang="ja-JP" altLang="en-US" sz="3200" b="1">
                <a:solidFill>
                  <a:srgbClr val="C00000"/>
                </a:solidFill>
              </a:rPr>
              <a:t>是 因</a:t>
            </a:r>
            <a:r>
              <a:rPr lang="ja-JP" altLang="en-US" sz="3200" b="1">
                <a:solidFill>
                  <a:srgbClr val="0432FF"/>
                </a:solidFill>
              </a:rPr>
              <a:t> </a:t>
            </a:r>
            <a:r>
              <a:rPr lang="ja-JP" altLang="en-US" sz="3200" b="1">
                <a:solidFill>
                  <a:srgbClr val="C00000"/>
                </a:solidFill>
              </a:rPr>
              <a:t>他 所 賜 給 我 們 的 聖 靈 。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羅</a:t>
            </a:r>
            <a:r>
              <a:rPr lang="en-US" altLang="ja-JP" sz="3200" dirty="0"/>
              <a:t>1:5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200" b="1">
                <a:solidFill>
                  <a:srgbClr val="0432FF"/>
                </a:solidFill>
              </a:rPr>
              <a:t>我 們 從 他 </a:t>
            </a:r>
            <a:r>
              <a:rPr lang="ja-JP" altLang="en-US" sz="3200" b="1">
                <a:solidFill>
                  <a:srgbClr val="C00000"/>
                </a:solidFill>
              </a:rPr>
              <a:t>受 了 恩 惠 並 使 徒 的 職 分 ， </a:t>
            </a:r>
            <a:r>
              <a:rPr lang="ja-JP" altLang="en-US" sz="3200" b="1">
                <a:solidFill>
                  <a:srgbClr val="0432FF"/>
                </a:solidFill>
              </a:rPr>
              <a:t>在 萬 國 之 中 叫 人 為 他 的 名 </a:t>
            </a:r>
            <a:r>
              <a:rPr lang="ja-JP" altLang="en-US" sz="3200" b="1">
                <a:solidFill>
                  <a:srgbClr val="C00000"/>
                </a:solidFill>
              </a:rPr>
              <a:t>信 服 真 道 </a:t>
            </a:r>
            <a:r>
              <a:rPr lang="ja-JP" altLang="en-US" sz="3200" b="1">
                <a:solidFill>
                  <a:srgbClr val="0432FF"/>
                </a:solidFill>
              </a:rPr>
              <a:t>；</a:t>
            </a:r>
          </a:p>
        </p:txBody>
      </p:sp>
    </p:spTree>
    <p:extLst>
      <p:ext uri="{BB962C8B-B14F-4D97-AF65-F5344CB8AC3E}">
        <p14:creationId xmlns:p14="http://schemas.microsoft.com/office/powerpoint/2010/main" val="780651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61557-C621-6C5A-4086-829975C25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928" y="848299"/>
            <a:ext cx="10747872" cy="532866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羅</a:t>
            </a:r>
            <a:r>
              <a:rPr lang="en-US" altLang="ja-JP" sz="3200" dirty="0"/>
              <a:t>16:25-27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25 </a:t>
            </a:r>
            <a:r>
              <a:rPr lang="ja-JP" altLang="en-US" sz="3200" b="1">
                <a:solidFill>
                  <a:srgbClr val="0432FF"/>
                </a:solidFill>
              </a:rPr>
              <a:t>惟 有 神 能 </a:t>
            </a:r>
            <a:r>
              <a:rPr lang="ja-JP" altLang="en-US" sz="3200" b="1">
                <a:solidFill>
                  <a:srgbClr val="C00000"/>
                </a:solidFill>
              </a:rPr>
              <a:t>照 我 所 傳 的 福 音 和 所 講 的 耶 穌 基 督 </a:t>
            </a:r>
            <a:r>
              <a:rPr lang="ja-JP" altLang="en-US" sz="3200" b="1">
                <a:solidFill>
                  <a:srgbClr val="0432FF"/>
                </a:solidFill>
              </a:rPr>
              <a:t>， 並 </a:t>
            </a:r>
            <a:r>
              <a:rPr lang="ja-JP" altLang="en-US" sz="3200" b="1">
                <a:solidFill>
                  <a:srgbClr val="C00000"/>
                </a:solidFill>
              </a:rPr>
              <a:t>照 永 古</a:t>
            </a:r>
            <a:r>
              <a:rPr lang="ja-JP" altLang="en-US" sz="3200" b="1">
                <a:solidFill>
                  <a:srgbClr val="0432FF"/>
                </a:solidFill>
              </a:rPr>
              <a:t> 隱 藏 不 言 </a:t>
            </a:r>
            <a:r>
              <a:rPr lang="ja-JP" altLang="en-US" sz="3200" b="1">
                <a:solidFill>
                  <a:srgbClr val="C00000"/>
                </a:solidFill>
              </a:rPr>
              <a:t>的 奧 祕 </a:t>
            </a:r>
            <a:r>
              <a:rPr lang="ja-JP" altLang="en-US" sz="3200" b="1">
                <a:solidFill>
                  <a:srgbClr val="0432FF"/>
                </a:solidFill>
              </a:rPr>
              <a:t>， 堅 固 你 們 的 心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26 </a:t>
            </a:r>
            <a:r>
              <a:rPr lang="ja-JP" altLang="en-US" sz="3200" b="1">
                <a:solidFill>
                  <a:srgbClr val="0432FF"/>
                </a:solidFill>
              </a:rPr>
              <a:t>這 奧 祕 如 今 顯 明 出 來 ， 而 且 按 著 永 生 神 的 命 ， 藉 眾 先 知 的 書 指 示 萬 國 的 民 ， 使 他 們 </a:t>
            </a:r>
            <a:r>
              <a:rPr lang="ja-JP" altLang="en-US" sz="3200" b="1">
                <a:solidFill>
                  <a:srgbClr val="C00000"/>
                </a:solidFill>
              </a:rPr>
              <a:t>信 服 真 道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27 </a:t>
            </a:r>
            <a:r>
              <a:rPr lang="ja-JP" altLang="en-US" sz="3200" b="1">
                <a:solidFill>
                  <a:srgbClr val="0432FF"/>
                </a:solidFill>
              </a:rPr>
              <a:t>願 </a:t>
            </a:r>
            <a:r>
              <a:rPr lang="ja-JP" altLang="en-US" sz="3200" b="1">
                <a:solidFill>
                  <a:srgbClr val="C00000"/>
                </a:solidFill>
              </a:rPr>
              <a:t>榮 耀 因 耶 穌 基 督 歸 與 </a:t>
            </a:r>
            <a:r>
              <a:rPr lang="ja-JP" altLang="en-US" sz="3200" b="1">
                <a:solidFill>
                  <a:srgbClr val="0432FF"/>
                </a:solidFill>
              </a:rPr>
              <a:t>獨 一 全 智 的 </a:t>
            </a:r>
            <a:r>
              <a:rPr lang="ja-JP" altLang="en-US" sz="3200" b="1">
                <a:solidFill>
                  <a:srgbClr val="C00000"/>
                </a:solidFill>
              </a:rPr>
              <a:t>神 </a:t>
            </a:r>
            <a:r>
              <a:rPr lang="ja-JP" altLang="en-US" sz="3200" b="1">
                <a:solidFill>
                  <a:srgbClr val="0432FF"/>
                </a:solidFill>
              </a:rPr>
              <a:t>， 直 到 永 遠 。 阿 們 ！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神（為我們）設的榮耀命定藉信服祂的真道成全</a:t>
            </a:r>
            <a:endParaRPr lang="ja-JP" altLang="en-US" sz="3200" b="1">
              <a:solidFill>
                <a:srgbClr val="0432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267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53C64-FB3C-36FD-3AA0-406A7BA0A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05" y="166821"/>
            <a:ext cx="11953301" cy="1325563"/>
          </a:xfrm>
        </p:spPr>
        <p:txBody>
          <a:bodyPr>
            <a:normAutofit fontScale="90000"/>
          </a:bodyPr>
          <a:lstStyle/>
          <a:p>
            <a:r>
              <a:rPr lang="ja-JP" altLang="en-US" sz="4000"/>
              <a:t>一）以賽亞書被寓為第五部福音書</a:t>
            </a:r>
            <a:r>
              <a:rPr lang="en-US" altLang="ja-JP" sz="4000" dirty="0"/>
              <a:t>: </a:t>
            </a:r>
            <a:r>
              <a:rPr lang="ja-JP" altLang="en-US" sz="4000"/>
              <a:t>舊約</a:t>
            </a:r>
            <a:r>
              <a:rPr lang="en-US" altLang="ja-JP" sz="4000" dirty="0"/>
              <a:t>39</a:t>
            </a:r>
            <a:r>
              <a:rPr lang="ja-JP" altLang="en-US" sz="4000"/>
              <a:t>章</a:t>
            </a:r>
            <a:r>
              <a:rPr lang="en-US" altLang="ja-JP" sz="4000" dirty="0"/>
              <a:t>, </a:t>
            </a:r>
            <a:r>
              <a:rPr lang="ja-JP" altLang="en-US" sz="4000"/>
              <a:t>新約</a:t>
            </a:r>
            <a:r>
              <a:rPr lang="en-US" altLang="ja-JP" sz="4000" dirty="0"/>
              <a:t>27</a:t>
            </a:r>
            <a:r>
              <a:rPr lang="ja-JP" altLang="en-US" sz="4000"/>
              <a:t>章</a:t>
            </a:r>
            <a:br>
              <a:rPr lang="ja-JP" altLang="en-US" sz="4000"/>
            </a:b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69DD2-9B4B-ED26-1F00-1AB026F18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505" y="1027906"/>
            <a:ext cx="11391442" cy="5345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40:3-5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C00000"/>
                </a:solidFill>
              </a:rPr>
              <a:t>有 人 聲 喊 著 說 ： 在 曠 野 預 備 耶 和 華 的 路 </a:t>
            </a:r>
            <a:r>
              <a:rPr lang="ja-JP" altLang="en-US" sz="3200" b="1">
                <a:solidFill>
                  <a:srgbClr val="0432FF"/>
                </a:solidFill>
              </a:rPr>
              <a:t>（ 或 譯 ： 在 曠 野 ， 有 人 聲 喊 著 說 ： 當 預 備 耶 和 華 的 路 ） ， 在 沙 漠 地 修 平 我 們 神 的 道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200" b="1">
                <a:solidFill>
                  <a:srgbClr val="0432FF"/>
                </a:solidFill>
              </a:rPr>
              <a:t>一 切 山 窪 都 要 填 滿 ， 大 小 山 岡 都 要 削 平 ； 高 高 低 低 的 要 改 為 平 坦 ， 崎 崎 嶇 嶇 的 必 成 為 平 原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200" b="1">
                <a:solidFill>
                  <a:srgbClr val="C00000"/>
                </a:solidFill>
              </a:rPr>
              <a:t>耶 和 華 的 榮 耀 必 然 顯 現 ；</a:t>
            </a:r>
            <a:r>
              <a:rPr lang="ja-JP" altLang="en-US" sz="3200" b="1">
                <a:solidFill>
                  <a:srgbClr val="0432FF"/>
                </a:solidFill>
              </a:rPr>
              <a:t> </a:t>
            </a:r>
            <a:r>
              <a:rPr lang="ja-JP" altLang="en-US" sz="3200" b="1">
                <a:solidFill>
                  <a:srgbClr val="C00000"/>
                </a:solidFill>
              </a:rPr>
              <a:t>凡 有 血 氣 的 必 一 同 看 見 ； </a:t>
            </a:r>
            <a:r>
              <a:rPr lang="ja-JP" altLang="en-US" sz="3200" b="1">
                <a:solidFill>
                  <a:srgbClr val="0432FF"/>
                </a:solidFill>
              </a:rPr>
              <a:t>因 為 這 是 耶 和 華 親 口 說 的 。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照這預言，施洗約翰來了；基督也以耶穌的身份來到了悖逆的人間，要施行救贖，讓神的榮耀彰顯出來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21130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A61C3-13FD-3328-E851-97962446C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439" y="264405"/>
            <a:ext cx="11067361" cy="5912558"/>
          </a:xfrm>
        </p:spPr>
        <p:txBody>
          <a:bodyPr>
            <a:normAutofit/>
          </a:bodyPr>
          <a:lstStyle/>
          <a:p>
            <a:r>
              <a:rPr lang="ja-JP" altLang="en-US" sz="3200"/>
              <a:t>透過路加福音，我們看到神大能的作為，祂統管萬有的權柄，叫萬有互相效力，使神在人身上要得榮耀的命定可以成就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r>
              <a:rPr lang="ja-JP" altLang="en-US" sz="3200"/>
              <a:t>路加福音第一章，施洗約翰出生了，第二章講耶穌出生了；人類生命的舞臺上，</a:t>
            </a:r>
            <a:r>
              <a:rPr lang="ja-JP" altLang="en-US" sz="3200">
                <a:solidFill>
                  <a:srgbClr val="C00000"/>
                </a:solidFill>
              </a:rPr>
              <a:t>按著神的時候、</a:t>
            </a:r>
            <a:r>
              <a:rPr lang="ja-JP" altLang="en-US" sz="3200"/>
              <a:t>依著祂掌管人心、</a:t>
            </a:r>
            <a:r>
              <a:rPr lang="ja-JP" altLang="en-US" sz="3200">
                <a:solidFill>
                  <a:srgbClr val="C00000"/>
                </a:solidFill>
              </a:rPr>
              <a:t>地上事務的調度，神榮耀的事開始發生了，</a:t>
            </a:r>
            <a:r>
              <a:rPr lang="ja-JP" altLang="en-US" sz="3200"/>
              <a:t>我們這些世上的罪人被呼召來與這事有份，所以，神要成全、彰顯祂榮耀的事正</a:t>
            </a:r>
            <a:r>
              <a:rPr lang="ja-JP" altLang="en-US" sz="3200">
                <a:solidFill>
                  <a:srgbClr val="C00000"/>
                </a:solidFill>
              </a:rPr>
              <a:t>在我們「有生之年」的生命、生活中進行著</a:t>
            </a:r>
            <a:r>
              <a:rPr lang="en-US" altLang="ja-JP" sz="3200" dirty="0">
                <a:solidFill>
                  <a:srgbClr val="C00000"/>
                </a:solidFill>
              </a:rPr>
              <a:t>.....</a:t>
            </a:r>
          </a:p>
          <a:p>
            <a:endParaRPr lang="en-US" sz="3200" dirty="0"/>
          </a:p>
          <a:p>
            <a:r>
              <a:rPr lang="ja-JP" altLang="en-US" sz="3200"/>
              <a:t>主提醒我們，在這整個過程中 ，</a:t>
            </a:r>
            <a:r>
              <a:rPr lang="ja-JP" altLang="en-US" sz="3200">
                <a:solidFill>
                  <a:srgbClr val="C00000"/>
                </a:solidFill>
              </a:rPr>
              <a:t>不要說「不信的話」</a:t>
            </a:r>
            <a:r>
              <a:rPr lang="ja-JP" altLang="en-US" sz="3200"/>
              <a:t>（所以撒迦利亞的口暫時被封住了）、也提醒我們：</a:t>
            </a:r>
            <a:r>
              <a:rPr lang="ja-JP" altLang="en-US" sz="3200">
                <a:solidFill>
                  <a:srgbClr val="C00000"/>
                </a:solidFill>
              </a:rPr>
              <a:t>要持定神所吩咐的</a:t>
            </a:r>
            <a:r>
              <a:rPr lang="ja-JP" altLang="en-US" sz="3200"/>
              <a:t>（給新生兒取名叫約翰）</a:t>
            </a:r>
            <a:r>
              <a:rPr lang="en-US" altLang="ja-JP" sz="3200" dirty="0"/>
              <a:t>......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75955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58703-1B55-F9C8-1C3C-D47EAFC0F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44" y="221906"/>
            <a:ext cx="10515600" cy="1325563"/>
          </a:xfrm>
        </p:spPr>
        <p:txBody>
          <a:bodyPr/>
          <a:lstStyle/>
          <a:p>
            <a:r>
              <a:rPr lang="ja-JP" altLang="en-US"/>
              <a:t>二</a:t>
            </a:r>
            <a:r>
              <a:rPr lang="en-US" altLang="ja-JP" dirty="0"/>
              <a:t>) </a:t>
            </a:r>
            <a:r>
              <a:rPr lang="ja-JP" altLang="en-US"/>
              <a:t>細察耶穌的先鋒和祂自己的出生、服事情況都與聖靈的介入有關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2D9B5-BC2E-C27E-230E-6A2C08689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744" y="1811872"/>
            <a:ext cx="10515600" cy="4824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路</a:t>
            </a:r>
            <a:r>
              <a:rPr lang="en-US" altLang="ja-JP" sz="3200" dirty="0"/>
              <a:t>1:67-79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67 </a:t>
            </a:r>
            <a:r>
              <a:rPr lang="ja-JP" altLang="en-US" sz="3200" b="1">
                <a:solidFill>
                  <a:srgbClr val="0432FF"/>
                </a:solidFill>
              </a:rPr>
              <a:t>他 父 親 撒 迦 利 亞 </a:t>
            </a:r>
            <a:r>
              <a:rPr lang="ja-JP" altLang="en-US" sz="3200" b="1">
                <a:solidFill>
                  <a:srgbClr val="C00000"/>
                </a:solidFill>
              </a:rPr>
              <a:t>被 聖 靈 充 滿 </a:t>
            </a:r>
            <a:r>
              <a:rPr lang="ja-JP" altLang="en-US" sz="3200" b="1">
                <a:solidFill>
                  <a:srgbClr val="0432FF"/>
                </a:solidFill>
              </a:rPr>
              <a:t>了 ， 就 預 言 說 ：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68 </a:t>
            </a:r>
            <a:r>
              <a:rPr lang="ja-JP" altLang="en-US" sz="3200" b="1">
                <a:solidFill>
                  <a:srgbClr val="0432FF"/>
                </a:solidFill>
              </a:rPr>
              <a:t>主 ─ 以 色 列 的 神 是 應 當 稱 頌 的 ！ 因 他 眷 顧 他 的 百 姓 ， 為 他 們 施 行 救 贖 ，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69 </a:t>
            </a:r>
            <a:r>
              <a:rPr lang="ja-JP" altLang="en-US" sz="3200" b="1">
                <a:solidFill>
                  <a:srgbClr val="0432FF"/>
                </a:solidFill>
              </a:rPr>
              <a:t>在 他 僕 人 大 衛 家 中 ， 為 我 們 興 起 了 拯 救 的 角 ，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70 </a:t>
            </a:r>
            <a:r>
              <a:rPr lang="ja-JP" altLang="en-US" sz="3200" b="1">
                <a:solidFill>
                  <a:srgbClr val="0432FF"/>
                </a:solidFill>
              </a:rPr>
              <a:t>正 如 主 藉 著 從 創 世 以 來 聖 先 知 的 口 所 說 的 話 ，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71 </a:t>
            </a:r>
            <a:r>
              <a:rPr lang="ja-JP" altLang="en-US" sz="3200" b="1">
                <a:solidFill>
                  <a:srgbClr val="0432FF"/>
                </a:solidFill>
              </a:rPr>
              <a:t>拯 救 我 們 脫 離 仇 敵 和 一 切 恨 我 們 之 人 的 手 ，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72 </a:t>
            </a:r>
            <a:r>
              <a:rPr lang="ja-JP" altLang="en-US" sz="3200" b="1">
                <a:solidFill>
                  <a:srgbClr val="0432FF"/>
                </a:solidFill>
              </a:rPr>
              <a:t>向 我 們 列 祖 施 憐 憫 ， 記 念 他 的 聖 約 ─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586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177D7-716D-8477-545D-2AE4AC425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506" y="429658"/>
            <a:ext cx="11023294" cy="57473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200"/>
              <a:t>路</a:t>
            </a:r>
            <a:r>
              <a:rPr lang="en-US" altLang="ja-JP" sz="3200" dirty="0"/>
              <a:t>1:67-79 (continued) 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73 </a:t>
            </a:r>
            <a:r>
              <a:rPr lang="ja-JP" altLang="en-US" sz="3200" b="1">
                <a:solidFill>
                  <a:srgbClr val="0432FF"/>
                </a:solidFill>
              </a:rPr>
              <a:t>就 是 他 對 我 們 祖 宗 亞 伯 拉 罕 所 起 的 誓 ─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74 </a:t>
            </a:r>
            <a:r>
              <a:rPr lang="ja-JP" altLang="en-US" sz="3200" b="1">
                <a:solidFill>
                  <a:srgbClr val="0432FF"/>
                </a:solidFill>
              </a:rPr>
              <a:t>叫 我 們 既 </a:t>
            </a:r>
            <a:r>
              <a:rPr lang="ja-JP" altLang="en-US" sz="3200" b="1">
                <a:solidFill>
                  <a:srgbClr val="C00000"/>
                </a:solidFill>
              </a:rPr>
              <a:t>從 仇 敵 手 中 被 救 出 來 </a:t>
            </a:r>
            <a:r>
              <a:rPr lang="ja-JP" altLang="en-US" sz="3200" b="1">
                <a:solidFill>
                  <a:srgbClr val="0432FF"/>
                </a:solidFill>
              </a:rPr>
              <a:t>，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75 </a:t>
            </a:r>
            <a:r>
              <a:rPr lang="ja-JP" altLang="en-US" sz="3200" b="1">
                <a:solidFill>
                  <a:srgbClr val="0432FF"/>
                </a:solidFill>
              </a:rPr>
              <a:t>就 可 以 </a:t>
            </a:r>
            <a:r>
              <a:rPr lang="ja-JP" altLang="en-US" sz="3200" b="1">
                <a:solidFill>
                  <a:srgbClr val="C00000"/>
                </a:solidFill>
              </a:rPr>
              <a:t>終 身 在 他 面 前 ， 坦 然 無 懼 的 用 聖 潔 、 公 義 事 奉 他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76 </a:t>
            </a:r>
            <a:r>
              <a:rPr lang="ja-JP" altLang="en-US" sz="3200" b="1">
                <a:solidFill>
                  <a:srgbClr val="0432FF"/>
                </a:solidFill>
              </a:rPr>
              <a:t>孩 子 阿 ！ 你 要 稱 為 </a:t>
            </a:r>
            <a:r>
              <a:rPr lang="ja-JP" altLang="en-US" sz="3200" b="1">
                <a:solidFill>
                  <a:srgbClr val="C00000"/>
                </a:solidFill>
              </a:rPr>
              <a:t>至 高 者 的 先 知 </a:t>
            </a:r>
            <a:r>
              <a:rPr lang="ja-JP" altLang="en-US" sz="3200" b="1">
                <a:solidFill>
                  <a:srgbClr val="0432FF"/>
                </a:solidFill>
              </a:rPr>
              <a:t>； 因 為 你 要 行 在 主 的 前 面 ， 預 備 他 的 道 路 ，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77 </a:t>
            </a:r>
            <a:r>
              <a:rPr lang="ja-JP" altLang="en-US" sz="3200" b="1">
                <a:solidFill>
                  <a:srgbClr val="C00000"/>
                </a:solidFill>
              </a:rPr>
              <a:t>叫 他 的 百 姓 因 罪 得 赦 ， 就 知 道 救 恩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78 </a:t>
            </a:r>
            <a:r>
              <a:rPr lang="ja-JP" altLang="en-US" sz="3200" b="1">
                <a:solidFill>
                  <a:srgbClr val="0432FF"/>
                </a:solidFill>
              </a:rPr>
              <a:t>因 我 們 神 憐 憫 的 心 腸 ， 叫 清 晨 的 日 光 從 高 天 臨 到 我 們 ，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79 </a:t>
            </a:r>
            <a:r>
              <a:rPr lang="ja-JP" altLang="en-US" sz="3200" b="1">
                <a:solidFill>
                  <a:srgbClr val="0432FF"/>
                </a:solidFill>
              </a:rPr>
              <a:t>要 照 亮 坐 在 黑 暗 中 死 蔭 裡 的 人 ， 把 我 們 的 腳 引 到 平 安 的 路 上 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48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2023E-A93E-2862-5AED-04129F325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692" y="231354"/>
            <a:ext cx="11534660" cy="643385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10:41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41 </a:t>
            </a:r>
            <a:r>
              <a:rPr lang="ja-JP" altLang="en-US" sz="3200" b="1">
                <a:solidFill>
                  <a:srgbClr val="0432FF"/>
                </a:solidFill>
              </a:rPr>
              <a:t>有 許 多 人 來 到 他 那 裡 。 他 們 說 ： 約 翰 一 件 神 蹟 沒 有 行 過 ， 但 </a:t>
            </a:r>
            <a:r>
              <a:rPr lang="ja-JP" altLang="en-US" sz="3200" b="1">
                <a:solidFill>
                  <a:srgbClr val="C00000"/>
                </a:solidFill>
              </a:rPr>
              <a:t>約 翰 指 著 這 人 所 說 的 一 切 話 都 是 真 的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施洗約翰，這在</a:t>
            </a:r>
            <a:r>
              <a:rPr lang="ja-JP" altLang="en-US" sz="3200">
                <a:solidFill>
                  <a:srgbClr val="C00000"/>
                </a:solidFill>
              </a:rPr>
              <a:t>「曠野」的人聲</a:t>
            </a:r>
            <a:r>
              <a:rPr lang="ja-JP" altLang="en-US" sz="3200"/>
              <a:t>有兩個宣告：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一是</a:t>
            </a:r>
            <a:r>
              <a:rPr lang="en-US" altLang="ja-JP" sz="3200" dirty="0"/>
              <a:t>.....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另一個是路</a:t>
            </a:r>
            <a:r>
              <a:rPr lang="en-US" altLang="ja-JP" sz="3200" dirty="0"/>
              <a:t>3:16-17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16 </a:t>
            </a:r>
            <a:r>
              <a:rPr lang="ja-JP" altLang="en-US" sz="3200" b="1">
                <a:solidFill>
                  <a:srgbClr val="0432FF"/>
                </a:solidFill>
              </a:rPr>
              <a:t>約 翰 說 ： 我 是 用 水 給 你 們 施 洗 ， 但 有 一 位 能 力 比 我 更 大 的 要 來 ， 我 就 是 給 他 解 鞋 帶 也 不 配 。 </a:t>
            </a:r>
            <a:r>
              <a:rPr lang="ja-JP" altLang="en-US" sz="3200" b="1">
                <a:solidFill>
                  <a:srgbClr val="C00000"/>
                </a:solidFill>
              </a:rPr>
              <a:t>他 要 用 聖 靈 與 火 給 你 們 施 洗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17 </a:t>
            </a:r>
            <a:r>
              <a:rPr lang="ja-JP" altLang="en-US" sz="3200" b="1">
                <a:solidFill>
                  <a:srgbClr val="0432FF"/>
                </a:solidFill>
              </a:rPr>
              <a:t>他 手 裡 拿 著 簸 箕 ， 要 揚 淨 他 的 場 ， 把 麥 子 收 在 倉 裡 ， 把 糠 用 不 滅 的 火 燒 盡 了 。</a:t>
            </a:r>
          </a:p>
          <a:p>
            <a:pPr lvl="4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90216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4432B-4CEC-EC39-A886-3DA124087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624" y="440675"/>
            <a:ext cx="10946176" cy="5736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主耶穌自己也按著父的時候和旨意宣告說：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可</a:t>
            </a:r>
            <a:r>
              <a:rPr lang="en-US" altLang="ja-JP" sz="3200" dirty="0"/>
              <a:t>1:14-15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0432FF"/>
                </a:solidFill>
              </a:rPr>
              <a:t>約 翰 下 監 以 後 ， </a:t>
            </a:r>
            <a:r>
              <a:rPr lang="ja-JP" altLang="en-US" sz="3200" b="1">
                <a:solidFill>
                  <a:srgbClr val="C00000"/>
                </a:solidFill>
              </a:rPr>
              <a:t>耶 穌</a:t>
            </a:r>
            <a:r>
              <a:rPr lang="ja-JP" altLang="en-US" sz="3200" b="1">
                <a:solidFill>
                  <a:srgbClr val="0432FF"/>
                </a:solidFill>
              </a:rPr>
              <a:t> 來 到 加 利 利 ， </a:t>
            </a:r>
            <a:r>
              <a:rPr lang="ja-JP" altLang="en-US" sz="3200" b="1">
                <a:solidFill>
                  <a:srgbClr val="C00000"/>
                </a:solidFill>
              </a:rPr>
              <a:t>宣 傳 神 的 福 音 </a:t>
            </a:r>
            <a:r>
              <a:rPr lang="ja-JP" altLang="en-US" sz="3200" b="1">
                <a:solidFill>
                  <a:srgbClr val="0432FF"/>
                </a:solidFill>
              </a:rPr>
              <a:t>，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200" b="1">
                <a:solidFill>
                  <a:srgbClr val="C00000"/>
                </a:solidFill>
              </a:rPr>
              <a:t>說 ： 日 期 滿 了 ， 神 的 國 近 了 。 你 們 當 悔 改 ， 信 福 音 ！</a:t>
            </a:r>
            <a:endParaRPr lang="ja-JP" altLang="en-US" sz="320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3:13-15</a:t>
            </a:r>
            <a:endParaRPr lang="en-US" sz="3200" dirty="0"/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0432FF"/>
                </a:solidFill>
              </a:rPr>
              <a:t>除 了 從 天 降 下 、 仍 舊 在 天 的 人 子 ， 沒 有 人 升 過 天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0432FF"/>
                </a:solidFill>
              </a:rPr>
              <a:t>摩 西 在 曠 野 怎 樣 舉 蛇 ， 人 子 也 必 照 樣 被 舉 起 來 ，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200" b="1">
                <a:solidFill>
                  <a:srgbClr val="0432FF"/>
                </a:solidFill>
              </a:rPr>
              <a:t>叫 一 切 信 他 的 都 得 永 生 （ 或 作 ： 叫 一 切 信 的 人 在 他 裡 面 得 永 生 ） 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590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BD728-3724-C0BB-1FDA-4F9045C1C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/>
              <a:t>三）關於聖靈，主親口應許我們的寶貴話語</a:t>
            </a:r>
            <a:br>
              <a:rPr lang="ja-JP" altLang="en-US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A4B80-D54E-5FFC-A9D3-0AFA99728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239" y="1253331"/>
            <a:ext cx="11787130" cy="44974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14:16-18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16 </a:t>
            </a:r>
            <a:r>
              <a:rPr lang="ja-JP" altLang="en-US" sz="3200" b="1">
                <a:solidFill>
                  <a:srgbClr val="0432FF"/>
                </a:solidFill>
              </a:rPr>
              <a:t>我 要 求 父 ， 父 就 另 外 賜 給 你 們 一 位 保 惠 師 （ 或 作 ： 訓 慰 師 ； 下 同 ） ， 叫 他 永 遠 與 你 們 同 在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17 </a:t>
            </a:r>
            <a:r>
              <a:rPr lang="ja-JP" altLang="en-US" sz="3200" b="1">
                <a:solidFill>
                  <a:srgbClr val="0432FF"/>
                </a:solidFill>
              </a:rPr>
              <a:t>就 是 </a:t>
            </a:r>
            <a:r>
              <a:rPr lang="ja-JP" altLang="en-US" sz="3200" b="1">
                <a:solidFill>
                  <a:srgbClr val="C00000"/>
                </a:solidFill>
              </a:rPr>
              <a:t>真 理 的 聖 靈 ， 乃 世 人 不 能 接 受 的 </a:t>
            </a:r>
            <a:r>
              <a:rPr lang="ja-JP" altLang="en-US" sz="3200" b="1">
                <a:solidFill>
                  <a:srgbClr val="0432FF"/>
                </a:solidFill>
              </a:rPr>
              <a:t>； 因 為 不 見 他 ， 也 不 認 識 他 。 </a:t>
            </a:r>
            <a:r>
              <a:rPr lang="ja-JP" altLang="en-US" sz="3200" b="1">
                <a:solidFill>
                  <a:srgbClr val="C00000"/>
                </a:solidFill>
              </a:rPr>
              <a:t>你 們 卻 認 識 他 ， 因 他 常 與 你 們 同 在 ， 也 要 在 你 們 裡 面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18 </a:t>
            </a:r>
            <a:r>
              <a:rPr lang="ja-JP" altLang="en-US" sz="3200" b="1">
                <a:solidFill>
                  <a:srgbClr val="0432FF"/>
                </a:solidFill>
              </a:rPr>
              <a:t>我 不 撇 下 你 們 為 孤 兒 ， 我 必 到 你 們 這 裡 來 。</a:t>
            </a:r>
            <a:endParaRPr lang="ja-JP" altLang="en-US" sz="3200"/>
          </a:p>
        </p:txBody>
      </p:sp>
    </p:spTree>
    <p:extLst>
      <p:ext uri="{BB962C8B-B14F-4D97-AF65-F5344CB8AC3E}">
        <p14:creationId xmlns:p14="http://schemas.microsoft.com/office/powerpoint/2010/main" val="4092269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2668F-2285-D5DA-2FFC-624E6F874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557" y="396607"/>
            <a:ext cx="11391441" cy="5780356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14:21-24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21 </a:t>
            </a:r>
            <a:r>
              <a:rPr lang="ja-JP" altLang="en-US" sz="3200" b="1">
                <a:solidFill>
                  <a:srgbClr val="C00000"/>
                </a:solidFill>
              </a:rPr>
              <a:t>有 了 我 的 命 令 又 遵 守 的 ， 這 人 就 是 愛 我 的 </a:t>
            </a:r>
            <a:r>
              <a:rPr lang="ja-JP" altLang="en-US" sz="3200" b="1">
                <a:solidFill>
                  <a:srgbClr val="0432FF"/>
                </a:solidFill>
              </a:rPr>
              <a:t>； 愛 我 的 必 蒙 我 父 愛 他 ， </a:t>
            </a:r>
            <a:r>
              <a:rPr lang="ja-JP" altLang="en-US" sz="3200" b="1">
                <a:solidFill>
                  <a:srgbClr val="C00000"/>
                </a:solidFill>
              </a:rPr>
              <a:t>我 也 要 愛 他 </a:t>
            </a:r>
            <a:r>
              <a:rPr lang="ja-JP" altLang="en-US" sz="3200" b="1">
                <a:solidFill>
                  <a:srgbClr val="0432FF"/>
                </a:solidFill>
              </a:rPr>
              <a:t>， </a:t>
            </a:r>
            <a:r>
              <a:rPr lang="ja-JP" altLang="en-US" sz="3200" b="1">
                <a:solidFill>
                  <a:srgbClr val="C00000"/>
                </a:solidFill>
              </a:rPr>
              <a:t>並 且 要 向 他 顯 現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22 </a:t>
            </a:r>
            <a:r>
              <a:rPr lang="ja-JP" altLang="en-US" sz="3200" b="1">
                <a:solidFill>
                  <a:srgbClr val="0432FF"/>
                </a:solidFill>
              </a:rPr>
              <a:t>猶 大 （ 不 是 加 略 人 猶 大 ） 問 耶 穌 說 ： 主 阿 ， 為 甚 麼 要 向 我 們 顯 現 ， 不 向 世 人 顯 現 呢 ？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23 </a:t>
            </a:r>
            <a:r>
              <a:rPr lang="ja-JP" altLang="en-US" sz="3200" b="1">
                <a:solidFill>
                  <a:srgbClr val="0432FF"/>
                </a:solidFill>
              </a:rPr>
              <a:t>耶 穌 回 答 說 ： </a:t>
            </a:r>
            <a:r>
              <a:rPr lang="ja-JP" altLang="en-US" sz="3200" b="1">
                <a:solidFill>
                  <a:srgbClr val="C00000"/>
                </a:solidFill>
              </a:rPr>
              <a:t>人 若 愛 我 ， 就 必 遵 守 我 的 道 </a:t>
            </a:r>
            <a:r>
              <a:rPr lang="ja-JP" altLang="en-US" sz="3200" b="1">
                <a:solidFill>
                  <a:srgbClr val="0432FF"/>
                </a:solidFill>
              </a:rPr>
              <a:t>； </a:t>
            </a:r>
            <a:r>
              <a:rPr lang="ja-JP" altLang="en-US" sz="3200" b="1">
                <a:solidFill>
                  <a:srgbClr val="C00000"/>
                </a:solidFill>
              </a:rPr>
              <a:t>我 父 也 必 愛 他 ， 並 且 我 們 要 到 他 那 裡 去 ， 與 他 同 住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24 </a:t>
            </a:r>
            <a:r>
              <a:rPr lang="ja-JP" altLang="en-US" sz="3200" b="1">
                <a:solidFill>
                  <a:srgbClr val="0432FF"/>
                </a:solidFill>
              </a:rPr>
              <a:t>不 愛 我 的 人 就 不 遵 守 我 的 道 。 你 們 所 聽 見 的 道 不 是 我 的 ， 乃 是 差 我 來 之 父 的 道 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576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1174A-DA96-D838-FBFA-740625667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455" y="99152"/>
            <a:ext cx="11067361" cy="65880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14:26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26 </a:t>
            </a:r>
            <a:r>
              <a:rPr lang="ja-JP" altLang="en-US" sz="3200" b="1">
                <a:solidFill>
                  <a:srgbClr val="0432FF"/>
                </a:solidFill>
              </a:rPr>
              <a:t>但 保 惠 師 ， 就 是 父 因 我 的 名 所 要 差 來 的 </a:t>
            </a:r>
            <a:r>
              <a:rPr lang="ja-JP" altLang="en-US" sz="3200" b="1">
                <a:solidFill>
                  <a:srgbClr val="C00000"/>
                </a:solidFill>
              </a:rPr>
              <a:t>聖 靈</a:t>
            </a:r>
            <a:r>
              <a:rPr lang="ja-JP" altLang="en-US" sz="3200" b="1">
                <a:solidFill>
                  <a:srgbClr val="0432FF"/>
                </a:solidFill>
              </a:rPr>
              <a:t> ， 他 </a:t>
            </a:r>
            <a:r>
              <a:rPr lang="ja-JP" altLang="en-US" sz="3200" b="1">
                <a:solidFill>
                  <a:srgbClr val="C00000"/>
                </a:solidFill>
              </a:rPr>
              <a:t>要 將 一 切 的 事 指 教 你 們</a:t>
            </a:r>
            <a:r>
              <a:rPr lang="ja-JP" altLang="en-US" sz="3200" b="1">
                <a:solidFill>
                  <a:srgbClr val="0432FF"/>
                </a:solidFill>
              </a:rPr>
              <a:t> ， 並 </a:t>
            </a:r>
            <a:r>
              <a:rPr lang="ja-JP" altLang="en-US" sz="3200" b="1">
                <a:solidFill>
                  <a:srgbClr val="C00000"/>
                </a:solidFill>
              </a:rPr>
              <a:t>且 要 叫 你 們 想 起 我 對 你 們 所 說 的 一 切 話 。</a:t>
            </a:r>
          </a:p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16:5-8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200" b="1">
                <a:solidFill>
                  <a:srgbClr val="0432FF"/>
                </a:solidFill>
              </a:rPr>
              <a:t>現 今 我 往 差 我 來 的 父 那 裡 去 ， 你 們 中 間 並 沒 有 人 問 我 ： 你 往 那 裡 去 ？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只 因 我 將 這 事 告 訴 你 們 ， 你 們 就 滿 心 憂 愁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然 而 ， 我 將 真 情 告 訴 你 們 ， 我 去 是 與 你 們 有 益 的 ； </a:t>
            </a:r>
            <a:r>
              <a:rPr lang="ja-JP" altLang="en-US" sz="3200" b="1">
                <a:solidFill>
                  <a:srgbClr val="C00000"/>
                </a:solidFill>
              </a:rPr>
              <a:t>我 若 不 去 ， 保 惠 師 就 不 到 你 們 這 裡 來 ； 我 若 去 ， 就 差 他 來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C00000"/>
                </a:solidFill>
              </a:rPr>
              <a:t>他 既 來 了 ， 就 要 叫 世 人 為 罪 、 為 義 、 為 審 判 ， 自 己 責 備 自 己 。</a:t>
            </a:r>
          </a:p>
        </p:txBody>
      </p:sp>
    </p:spTree>
    <p:extLst>
      <p:ext uri="{BB962C8B-B14F-4D97-AF65-F5344CB8AC3E}">
        <p14:creationId xmlns:p14="http://schemas.microsoft.com/office/powerpoint/2010/main" val="3748435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BE782-8B55-A50F-81D6-04F06B46F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424" y="481567"/>
            <a:ext cx="11555776" cy="618363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16:12-14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0432FF"/>
                </a:solidFill>
              </a:rPr>
              <a:t>我 還 有 好 些 事 要 告 訴 你 們 ， 但 你 們 現 在 擔 當 不 了 （ 或 作 ： 不 能 領 會 ）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0432FF"/>
                </a:solidFill>
              </a:rPr>
              <a:t>只 </a:t>
            </a:r>
            <a:r>
              <a:rPr lang="ja-JP" altLang="en-US" sz="3200" b="1">
                <a:solidFill>
                  <a:srgbClr val="C00000"/>
                </a:solidFill>
              </a:rPr>
              <a:t>等 真 理 的 聖 靈 來 了 ， 他 要 引 導 你 們 明 白 </a:t>
            </a:r>
            <a:r>
              <a:rPr lang="ja-JP" altLang="en-US" sz="3200" b="1">
                <a:solidFill>
                  <a:srgbClr val="0432FF"/>
                </a:solidFill>
              </a:rPr>
              <a:t>（ 原 文 作 進 入 ） </a:t>
            </a:r>
            <a:r>
              <a:rPr lang="ja-JP" altLang="en-US" sz="3200" b="1">
                <a:solidFill>
                  <a:srgbClr val="C00000"/>
                </a:solidFill>
              </a:rPr>
              <a:t>一 切 的 真 理 ； 因 為 他 不 是 憑 自 己 說 的 ， 乃 是 把 他 所 聽 見 的 都 說 出 來 ， 並 要 把 將 來 的 事 告 訴 你 們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C00000"/>
                </a:solidFill>
              </a:rPr>
              <a:t>他 要 榮 耀 我 ， </a:t>
            </a:r>
            <a:r>
              <a:rPr lang="ja-JP" altLang="en-US" sz="3200" b="1">
                <a:solidFill>
                  <a:srgbClr val="0432FF"/>
                </a:solidFill>
              </a:rPr>
              <a:t>因 為 他 要 將 受 於 我 的 告 訴 你 們 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altLang="ja-JP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569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180C3-F057-928F-AFB9-B1C1257AB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590" y="418641"/>
            <a:ext cx="10968210" cy="575832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20:19-23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19 </a:t>
            </a:r>
            <a:r>
              <a:rPr lang="ja-JP" altLang="en-US" sz="3200" b="1">
                <a:solidFill>
                  <a:srgbClr val="0432FF"/>
                </a:solidFill>
              </a:rPr>
              <a:t>那 日 （ 就 是 七 日 的 第 一 日 ） 晚 上 ， 門 徒 所 在 的 地 方 ， 因 怕 猶 太 人 ， 門 都 關 了 。 耶 穌 來 ， 站 在 當 中 ， 對 他 們 說 ： 願 你 們 平 安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20 </a:t>
            </a:r>
            <a:r>
              <a:rPr lang="ja-JP" altLang="en-US" sz="3200" b="1">
                <a:solidFill>
                  <a:srgbClr val="0432FF"/>
                </a:solidFill>
              </a:rPr>
              <a:t>說 了 這 話 ， 就 把 手 和 肋 旁 指 給 他 們 看 。 門 徒 看 見 主 ， 就 喜 樂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21 </a:t>
            </a:r>
            <a:r>
              <a:rPr lang="ja-JP" altLang="en-US" sz="3200" b="1">
                <a:solidFill>
                  <a:srgbClr val="0432FF"/>
                </a:solidFill>
              </a:rPr>
              <a:t>耶 穌 又 對 他 們 說 ： 願 你 們 平 安 ！ </a:t>
            </a:r>
            <a:r>
              <a:rPr lang="ja-JP" altLang="en-US" sz="3200" b="1">
                <a:solidFill>
                  <a:srgbClr val="C00000"/>
                </a:solidFill>
              </a:rPr>
              <a:t>父 怎 樣 差 遣 了 我 ， 我 也 照 樣 差 遣 你 們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22 </a:t>
            </a:r>
            <a:r>
              <a:rPr lang="ja-JP" altLang="en-US" sz="3200" b="1">
                <a:solidFill>
                  <a:srgbClr val="0432FF"/>
                </a:solidFill>
              </a:rPr>
              <a:t>說 了 這 話 ， 就 </a:t>
            </a:r>
            <a:r>
              <a:rPr lang="ja-JP" altLang="en-US" sz="3200" b="1">
                <a:solidFill>
                  <a:srgbClr val="C00000"/>
                </a:solidFill>
              </a:rPr>
              <a:t>向 他 們 吹 一 口 氣 ，</a:t>
            </a:r>
            <a:r>
              <a:rPr lang="ja-JP" altLang="en-US" sz="3200" b="1">
                <a:solidFill>
                  <a:srgbClr val="0432FF"/>
                </a:solidFill>
              </a:rPr>
              <a:t> 說 ： </a:t>
            </a:r>
            <a:r>
              <a:rPr lang="ja-JP" altLang="en-US" sz="3200" b="1">
                <a:solidFill>
                  <a:srgbClr val="C00000"/>
                </a:solidFill>
              </a:rPr>
              <a:t>你 們 受 聖 靈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23 </a:t>
            </a:r>
            <a:r>
              <a:rPr lang="ja-JP" altLang="en-US" sz="3200" b="1">
                <a:solidFill>
                  <a:srgbClr val="0432FF"/>
                </a:solidFill>
              </a:rPr>
              <a:t>你 們 赦 免 誰 的 罪 ， 誰 的 罪 就 赦 免 了 ； 你 們 留 下 誰 的 罪 ， 誰 的 罪 就 留 下 了 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0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052BC-5D43-ED5B-C2C5-CD11E56C2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36" y="365125"/>
            <a:ext cx="12037764" cy="1325563"/>
          </a:xfrm>
        </p:spPr>
        <p:txBody>
          <a:bodyPr>
            <a:normAutofit/>
          </a:bodyPr>
          <a:lstStyle/>
          <a:p>
            <a:r>
              <a:rPr lang="ja-JP" altLang="en-US" sz="4000"/>
              <a:t>使徒行傳見證了聖靈的作為，所以，它也叫聖靈行傳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EEE60-699F-9422-822A-74417705D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/>
              <a:t>徒</a:t>
            </a:r>
            <a:r>
              <a:rPr lang="en-US" altLang="ja-JP" dirty="0"/>
              <a:t>1:3-5</a:t>
            </a:r>
            <a:r>
              <a:rPr lang="ja-JP" altLang="en-US"/>
              <a:t>，</a:t>
            </a:r>
            <a:r>
              <a:rPr lang="en-US" altLang="ja-JP" dirty="0"/>
              <a:t>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b="1">
                <a:solidFill>
                  <a:srgbClr val="0432FF"/>
                </a:solidFill>
              </a:rPr>
              <a:t>他 受 害 之 後 ， 用 許 多 的 憑 據 將 自 己 活 活 的 顯 給 使 徒 看 ， 四 十 天 之 久 向 他 們 顯 現 ， 講 說 神 國 的 事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b="1">
                <a:solidFill>
                  <a:srgbClr val="C00000"/>
                </a:solidFill>
              </a:rPr>
              <a:t>耶 穌</a:t>
            </a:r>
            <a:r>
              <a:rPr lang="ja-JP" altLang="en-US" b="1">
                <a:solidFill>
                  <a:srgbClr val="0432FF"/>
                </a:solidFill>
              </a:rPr>
              <a:t> 和 他 們 聚 集 的 時 候 ， </a:t>
            </a:r>
            <a:r>
              <a:rPr lang="ja-JP" altLang="en-US" b="1">
                <a:solidFill>
                  <a:srgbClr val="C00000"/>
                </a:solidFill>
              </a:rPr>
              <a:t>囑 咐 他 們 說 </a:t>
            </a:r>
            <a:r>
              <a:rPr lang="ja-JP" altLang="en-US" b="1">
                <a:solidFill>
                  <a:srgbClr val="0432FF"/>
                </a:solidFill>
              </a:rPr>
              <a:t>： </a:t>
            </a:r>
            <a:r>
              <a:rPr lang="ja-JP" altLang="en-US" b="1">
                <a:solidFill>
                  <a:srgbClr val="C00000"/>
                </a:solidFill>
              </a:rPr>
              <a:t>不 要 離 開 耶 路 撒 冷 ， 要 等 候 父 所 應 許 的 ， </a:t>
            </a:r>
            <a:r>
              <a:rPr lang="ja-JP" altLang="en-US" b="1">
                <a:solidFill>
                  <a:srgbClr val="0432FF"/>
                </a:solidFill>
              </a:rPr>
              <a:t>就 是 你 們 聽 見 我 說 過 的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b="1">
                <a:solidFill>
                  <a:srgbClr val="0432FF"/>
                </a:solidFill>
              </a:rPr>
              <a:t>約 翰 是 用 水 施 洗 ， 但 不 多 幾 日 ， </a:t>
            </a:r>
            <a:r>
              <a:rPr lang="ja-JP" altLang="en-US" b="1">
                <a:solidFill>
                  <a:srgbClr val="C00000"/>
                </a:solidFill>
              </a:rPr>
              <a:t>你 們 要 受 聖 靈 的 洗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b="1">
                <a:solidFill>
                  <a:srgbClr val="C00000"/>
                </a:solidFill>
              </a:rPr>
              <a:t>但 聖 靈 降 臨 在 你 們 身 上 ， 你 們 就 必 得 著 能 力 ， 並 要 在 耶 路 撒 冷 、 猶 太 全 地 ， 和 撒 瑪 利 亞 ， 直 到 地 極 ， 作 我 的 見 證 。</a:t>
            </a:r>
          </a:p>
        </p:txBody>
      </p:sp>
    </p:spTree>
    <p:extLst>
      <p:ext uri="{BB962C8B-B14F-4D97-AF65-F5344CB8AC3E}">
        <p14:creationId xmlns:p14="http://schemas.microsoft.com/office/powerpoint/2010/main" val="4102730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B323-471D-A7D6-1D8A-3CB37CC25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52" y="170761"/>
            <a:ext cx="11688896" cy="651647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/>
              <a:t>徒</a:t>
            </a:r>
            <a:r>
              <a:rPr lang="en-US" altLang="ja-JP" dirty="0"/>
              <a:t>2:1-8</a:t>
            </a:r>
            <a:r>
              <a:rPr lang="ja-JP" altLang="en-US"/>
              <a:t>、</a:t>
            </a:r>
            <a:r>
              <a:rPr lang="en-US" altLang="ja-JP" dirty="0"/>
              <a:t>11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1</a:t>
            </a:r>
            <a:r>
              <a:rPr lang="en-US" altLang="ja-JP" b="1" dirty="0">
                <a:solidFill>
                  <a:srgbClr val="0432FF"/>
                </a:solidFill>
              </a:rPr>
              <a:t> </a:t>
            </a:r>
            <a:r>
              <a:rPr lang="ja-JP" altLang="en-US" b="1">
                <a:solidFill>
                  <a:srgbClr val="0432FF"/>
                </a:solidFill>
              </a:rPr>
              <a:t>五 旬 節 到 了 ， 門 徒 都 聚 集 在 一 處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b="1">
                <a:solidFill>
                  <a:srgbClr val="0432FF"/>
                </a:solidFill>
              </a:rPr>
              <a:t>忽 然 ， 從 天 上 有 響 聲 下 來 ， 好 像 一 陣 大 風 吹 過 ， 充 滿 了 他 們 所 坐 的 屋 子 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b="1">
                <a:solidFill>
                  <a:srgbClr val="0432FF"/>
                </a:solidFill>
              </a:rPr>
              <a:t>又 </a:t>
            </a:r>
            <a:r>
              <a:rPr lang="ja-JP" altLang="en-US" b="1">
                <a:solidFill>
                  <a:srgbClr val="C00000"/>
                </a:solidFill>
              </a:rPr>
              <a:t>有 舌 頭 如 火 燄 顯 現 出 來 ， 分 開 落 在 他 們 各 人 頭 上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b="1">
                <a:solidFill>
                  <a:srgbClr val="C00000"/>
                </a:solidFill>
              </a:rPr>
              <a:t>他 們 就 都 被 聖 靈 充 滿 ， 按 著 聖 靈 所 賜 的 口 才 說 起 別 國 的 話 來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b="1">
                <a:solidFill>
                  <a:srgbClr val="0432FF"/>
                </a:solidFill>
              </a:rPr>
              <a:t>那 時 ， 有 虔 誠 的 猶 太 人 從 天 下 各 國 來 ， 住 在 耶 路 撒 冷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b="1">
                <a:solidFill>
                  <a:srgbClr val="0432FF"/>
                </a:solidFill>
              </a:rPr>
              <a:t>這 聲 音 一 響 ， 眾 人 都 來 聚 集 ， 各 人 聽 見 門 徒 用 眾 人 的 鄉 談 說 話 ， 就 甚 納 悶 ；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b="1">
                <a:solidFill>
                  <a:srgbClr val="0432FF"/>
                </a:solidFill>
              </a:rPr>
              <a:t>都 驚 訝 希 奇 說 ： 看 哪 ， 這 說 話 的 不 都 是 加 利 利 人 麼 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b="1">
                <a:solidFill>
                  <a:srgbClr val="0432FF"/>
                </a:solidFill>
              </a:rPr>
              <a:t>我 們 各 人 ， 怎 麼 聽 見 他 們 說 我 們 生 來 所 用 的 鄉 談 呢 ？</a:t>
            </a:r>
            <a:endParaRPr lang="en-US" altLang="ja-JP" b="1" dirty="0">
              <a:solidFill>
                <a:srgbClr val="0432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ja-JP" altLang="en-US" b="1">
              <a:solidFill>
                <a:srgbClr val="0432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b="1">
                <a:solidFill>
                  <a:srgbClr val="C00000"/>
                </a:solidFill>
              </a:rPr>
              <a:t>革 哩 底 和 亞 拉 伯 人 ， 都 聽 見 他 們 用 我 們 的 鄉 談 ， 講 說 神 的 大 作 為 。</a:t>
            </a:r>
            <a:endParaRPr lang="en-US" altLang="ja-JP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615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996DA-8D7B-D289-9973-0DB3F0A63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26" y="349363"/>
            <a:ext cx="11467640" cy="594126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/>
              <a:t>徒</a:t>
            </a:r>
            <a:r>
              <a:rPr lang="en-US" altLang="ja-JP" dirty="0"/>
              <a:t>10:34-38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34 </a:t>
            </a:r>
            <a:r>
              <a:rPr lang="ja-JP" altLang="en-US" b="1">
                <a:solidFill>
                  <a:srgbClr val="0432FF"/>
                </a:solidFill>
              </a:rPr>
              <a:t>彼 得 就 開 口 說 ： 我 真 看 出 </a:t>
            </a:r>
            <a:r>
              <a:rPr lang="ja-JP" altLang="en-US" b="1">
                <a:solidFill>
                  <a:srgbClr val="C00000"/>
                </a:solidFill>
              </a:rPr>
              <a:t>神 是 不 偏 待 人 </a:t>
            </a:r>
            <a:r>
              <a:rPr lang="ja-JP" altLang="en-US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35 </a:t>
            </a:r>
            <a:r>
              <a:rPr lang="ja-JP" altLang="en-US" b="1">
                <a:solidFill>
                  <a:srgbClr val="0432FF"/>
                </a:solidFill>
              </a:rPr>
              <a:t>原 來 ， </a:t>
            </a:r>
            <a:r>
              <a:rPr lang="ja-JP" altLang="en-US" b="1">
                <a:solidFill>
                  <a:srgbClr val="C00000"/>
                </a:solidFill>
              </a:rPr>
              <a:t>各 國 中 那 敬 畏 主 、 行 義 的 人 都 為 主 所 悅 納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36 </a:t>
            </a:r>
            <a:r>
              <a:rPr lang="ja-JP" altLang="en-US" b="1">
                <a:solidFill>
                  <a:srgbClr val="0432FF"/>
                </a:solidFill>
              </a:rPr>
              <a:t>神 藉 著 耶 穌 基 督 （ 他 是 萬 有 的 主 ） 傳 和 平 的 福 音 ， 將 這 道 賜 給 以 色 列 人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37 </a:t>
            </a:r>
            <a:r>
              <a:rPr lang="ja-JP" altLang="en-US" b="1">
                <a:solidFill>
                  <a:srgbClr val="0432FF"/>
                </a:solidFill>
              </a:rPr>
              <a:t>這 話 在 約 翰 宣 傳 洗 禮 以 後 ， 從 加 利 利 起 ， 傳 遍 了 猶 太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38 </a:t>
            </a:r>
            <a:r>
              <a:rPr lang="ja-JP" altLang="en-US" b="1">
                <a:solidFill>
                  <a:srgbClr val="C00000"/>
                </a:solidFill>
              </a:rPr>
              <a:t>神 </a:t>
            </a:r>
            <a:r>
              <a:rPr lang="ja-JP" altLang="en-US" b="1">
                <a:solidFill>
                  <a:srgbClr val="0432FF"/>
                </a:solidFill>
              </a:rPr>
              <a:t>怎 樣 </a:t>
            </a:r>
            <a:r>
              <a:rPr lang="ja-JP" altLang="en-US" b="1">
                <a:solidFill>
                  <a:srgbClr val="C00000"/>
                </a:solidFill>
              </a:rPr>
              <a:t>以 聖 靈 和 能 力 膏 拿 撒 勒 人 耶 穌 ， </a:t>
            </a:r>
            <a:r>
              <a:rPr lang="ja-JP" altLang="en-US" b="1">
                <a:solidFill>
                  <a:srgbClr val="0432FF"/>
                </a:solidFill>
              </a:rPr>
              <a:t>這 都 是 你 們 知 道 的 。 </a:t>
            </a:r>
            <a:r>
              <a:rPr lang="ja-JP" altLang="en-US" b="1">
                <a:solidFill>
                  <a:srgbClr val="C00000"/>
                </a:solidFill>
              </a:rPr>
              <a:t>他 周 流 四 方 ， 行 善 事 ， 醫 好 凡 被 魔 鬼 壓 制 的 人 ， 因 為 神 與 他 同 在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92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E1352-99C1-3F81-8599-5B30126BA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725" y="451692"/>
            <a:ext cx="11501610" cy="572527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/>
              <a:t>徒</a:t>
            </a:r>
            <a:r>
              <a:rPr lang="en-US" altLang="ja-JP" dirty="0"/>
              <a:t>11:12 </a:t>
            </a:r>
            <a:r>
              <a:rPr lang="ja-JP" altLang="en-US"/>
              <a:t>提到聖靈吩咐</a:t>
            </a:r>
            <a:endParaRPr lang="en-US" altLang="ja-JP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b="1">
                <a:solidFill>
                  <a:srgbClr val="C00000"/>
                </a:solidFill>
              </a:rPr>
              <a:t>聖 靈 吩 咐 我 和 他 們 同 去 ， 不 要 疑 惑 。 </a:t>
            </a:r>
            <a:r>
              <a:rPr lang="ja-JP" altLang="en-US" b="1">
                <a:solidFill>
                  <a:srgbClr val="0432FF"/>
                </a:solidFill>
              </a:rPr>
              <a:t>（ 或 作 ： 不 要 分 別 等 類 ） 。 同 著 我 去 的 ， 還 有 這 六 位 弟 兄 ； 我 們 都 進 了 那 人 的 家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/>
              <a:t>徒</a:t>
            </a:r>
            <a:r>
              <a:rPr lang="en-US" altLang="ja-JP" dirty="0"/>
              <a:t>13:1-2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1</a:t>
            </a:r>
            <a:r>
              <a:rPr lang="ja-JP" altLang="en-US" b="1">
                <a:solidFill>
                  <a:srgbClr val="0432FF"/>
                </a:solidFill>
              </a:rPr>
              <a:t>在 安 提 阿 的 教 會 中 ， 有 幾 位 先 知 和 教 師 ， 就 是 巴 拿 巴 和 稱 呼 尼 結 的 西 面 、 古 利 奈 人 路 求 ， 與 分 封 之 王 希 律 同 養 的 馬 念 ， 並 掃 羅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b="1">
                <a:solidFill>
                  <a:srgbClr val="C00000"/>
                </a:solidFill>
              </a:rPr>
              <a:t>他 們 事 奉 主 、 禁 食 的 時 候 ， 聖 靈 說 ： 要 為 我 分 派 巴 拿 巴 和 掃 羅 ， 去 做 我 召 他 們 所 做 的 工 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992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3081</Words>
  <Application>Microsoft Macintosh PowerPoint</Application>
  <PresentationFormat>Widescreen</PresentationFormat>
  <Paragraphs>125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  神愛我們、揀選了我們（二） </vt:lpstr>
      <vt:lpstr>前言</vt:lpstr>
      <vt:lpstr>如何在基督裏？</vt:lpstr>
      <vt:lpstr>PowerPoint Presentation</vt:lpstr>
      <vt:lpstr>一）以賽亞書被寓為第五部福音書: 舊約39章, 新約27章 </vt:lpstr>
      <vt:lpstr>PowerPoint Presentation</vt:lpstr>
      <vt:lpstr>二) 細察耶穌的先鋒和祂自己的出生、服事情況都與聖靈的介入有關</vt:lpstr>
      <vt:lpstr>PowerPoint Presentation</vt:lpstr>
      <vt:lpstr>PowerPoint Presentation</vt:lpstr>
      <vt:lpstr>PowerPoint Presentation</vt:lpstr>
      <vt:lpstr>三）關於聖靈，主親口應許我們的寶貴話語 </vt:lpstr>
      <vt:lpstr>PowerPoint Presentation</vt:lpstr>
      <vt:lpstr>PowerPoint Presentation</vt:lpstr>
      <vt:lpstr>PowerPoint Presentation</vt:lpstr>
      <vt:lpstr>PowerPoint Presentation</vt:lpstr>
      <vt:lpstr>使徒行傳見證了聖靈的作為，所以，它也叫聖靈行傳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Cheng, Shyueh-rwong C</dc:creator>
  <cp:lastModifiedBy>Cheng, Shyueh-rwong C</cp:lastModifiedBy>
  <cp:revision>2</cp:revision>
  <dcterms:created xsi:type="dcterms:W3CDTF">2026-01-25T14:04:11Z</dcterms:created>
  <dcterms:modified xsi:type="dcterms:W3CDTF">2026-01-25T15:25:36Z</dcterms:modified>
</cp:coreProperties>
</file>