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64" r:id="rId5"/>
    <p:sldId id="263" r:id="rId6"/>
    <p:sldId id="258" r:id="rId7"/>
    <p:sldId id="265" r:id="rId8"/>
    <p:sldId id="259" r:id="rId9"/>
    <p:sldId id="266" r:id="rId10"/>
    <p:sldId id="260" r:id="rId11"/>
    <p:sldId id="268" r:id="rId12"/>
    <p:sldId id="267" r:id="rId13"/>
    <p:sldId id="261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2"/>
  </p:normalViewPr>
  <p:slideViewPr>
    <p:cSldViewPr snapToGrid="0">
      <p:cViewPr varScale="1">
        <p:scale>
          <a:sx n="100" d="100"/>
          <a:sy n="100" d="100"/>
        </p:scale>
        <p:origin x="80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E3005-FE0C-6745-B5E0-B1DB77FB1652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C1DC7-0E78-B344-A732-F422D72B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1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DB73-90BB-CF6B-3C52-9CC6F4C3E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62A28-2860-6C45-4297-6CD27C2A6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F5E13-AA7B-5A6F-D824-9BBEBE8E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860F-8A42-8A48-A385-BB9B1CFB38FE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2F9B6-608A-BEBF-AFFE-0DA27B53D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043B8-545C-9E70-D40F-10323743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7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37DF-3309-788E-E1CA-9474FEF89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2392-5651-DD36-0FA6-27BAA41E6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2D6F3-1C35-C123-A192-0851190C5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864C-832D-BB4D-924C-824B126C81BE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5B704-CB07-1C32-DC0F-FE5F0C9C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D5DCB-A4F8-B151-B0F0-E315A318A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8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DEEF-6AE8-BE38-9CCA-A175C533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29419-8A2D-7A31-BA01-287E87262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4475F-7947-4D41-A11D-F9D1630F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5559-FBC6-4245-9D01-0223DA5BBB43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5245C-ABF5-3FC7-1BCB-CF6072246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54047-5090-AAC9-0580-B584D3CB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5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54EB-B876-98D9-2ED7-06FCF11B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9C40D-8F81-5281-71C8-D1221EEC9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2CF6D-83C4-B453-A385-554BBB135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0C392-E9B9-7E48-7583-3AB9C620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BB36-5920-2245-8280-41AF8A7D3D4C}" type="datetime1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285F10-FC6C-6DCE-9C3B-0B05BE6A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BF17C-929F-46E8-9948-A321EA3A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67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70F3-C13E-C44A-7415-078B9721B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4E01D-EFBA-B7D9-9951-7FFD7DBD4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FF517-A2DC-2902-B005-D78DCDE5B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7F4BB5-49AB-ACF8-A8A4-E80C049BE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786887-B6F8-293A-DB7B-049F201566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ADBEE2-4541-7401-F50E-1A0F4D2C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F6A1-32AB-5B4B-8C76-DB7EF6CA410F}" type="datetime1">
              <a:rPr lang="en-US" smtClean="0"/>
              <a:t>12/16/25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9E153-DA3E-E5F5-1A07-128ABAE4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AD0531-7DA6-5887-2962-52849153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7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4A86-E02A-CAC6-16D4-F7C40830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4155B-1274-F341-16D0-AF823B25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6EAC-757F-024C-A6B1-9606A46DE129}" type="datetime1">
              <a:rPr lang="en-US" smtClean="0"/>
              <a:t>12/16/25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6909BB-BE59-5D33-6143-53A94A33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2D-B0CF-9EA6-B76E-B1C41B6D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1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B661F-92B9-2517-4415-BD9294BCB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71D9-12AB-6F48-B0C0-8CFE12DB0A90}" type="datetime1">
              <a:rPr lang="en-US" smtClean="0"/>
              <a:t>12/16/25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21F4B-A18D-B81F-8DE3-554B7D454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600E-8EDF-8079-FC4E-BDA323B0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5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EF8E7-6ACD-D501-2839-5EE91845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86A9C-5686-AA2B-8A9B-0C9589F66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913C8-1B04-E99C-4BC3-D0B182C30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050DE-8AC5-B87D-C495-4A2F94152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D48E7-0B77-A747-821F-C7EF7E5BCE9A}" type="datetime1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9C33B-9349-1ACB-C1E0-BA4C294B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11554-F32F-23C8-7DD7-1C335633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9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88868-3147-78C4-2AA3-155CF030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94467-E1AF-147D-F96A-63571FBA0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4A71A-CA17-AAE2-7C2A-6F37A3D9A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49848-D3B8-929B-AB7B-66D2A4468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C7FBF-F131-2D46-B645-6E429BF37155}" type="datetime1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61F01-E539-BF94-B4D1-7D034583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7C2B5-3271-1120-0267-F7F54351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3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81997-FF5C-5C12-A47B-5CDE395A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E42AC5-2A7C-351F-3E5A-F95A090F4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33D0-08D6-7D2E-FC76-E20063B7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1907-5083-A444-AC79-648262EAC2C5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57BE5-99D8-C79B-F09D-83F108E6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59591-B122-179C-254A-4596A2C8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8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0A2D9-5DA0-9D7B-C24C-CF6CCC66E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6C822-697E-6550-737D-EC8663BB4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EE35F-18FC-AE91-E4BA-07619EA70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CBE5C-91A8-954B-B8F6-CF9694FAFDBE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FAD38-1AD4-2563-C4B8-1B5185E5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7F9F4-B2BF-A8D2-5EBA-9D3ED09D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9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C06757-EFC5-13AF-C071-C6454DD3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54129-48D8-3C56-E94A-D27D0FE05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E676B-C62F-4398-D0FD-2B7DF4A4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B2E8-31CF-D34A-87D1-02CBEE45D3F1}" type="datetime1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0F7B4-69DD-FB23-E0A6-442AF0C43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719FE-EE35-62AC-0335-7E0D22D14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52C0C-FD2F-D445-88CC-160436854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7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今日灵修: 从伯利恒的马槽到各各他的十字架文| 王峙军生命季刊微信专稿请阅读本文作者圣诞节默想之一： 今日灵修:以马内利已经降临(含音频) 今日经文">
            <a:extLst>
              <a:ext uri="{FF2B5EF4-FFF2-40B4-BE49-F238E27FC236}">
                <a16:creationId xmlns:a16="http://schemas.microsoft.com/office/drawing/2014/main" id="{B37D95B1-2FB5-3BED-5CA3-B0DED0BD6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7" b="11121"/>
          <a:stretch/>
        </p:blipFill>
        <p:spPr bwMode="auto">
          <a:xfrm>
            <a:off x="6981824" y="902890"/>
            <a:ext cx="4448175" cy="248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59A59B10-9D94-4C5B-8BF0-95928DCE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060" name="Group 1059">
              <a:extLst>
                <a:ext uri="{FF2B5EF4-FFF2-40B4-BE49-F238E27FC236}">
                  <a16:creationId xmlns:a16="http://schemas.microsoft.com/office/drawing/2014/main" id="{354E31B9-72DD-4DE4-B3E3-4395530BE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064" name="Freeform: Shape 1063">
                <a:extLst>
                  <a:ext uri="{FF2B5EF4-FFF2-40B4-BE49-F238E27FC236}">
                    <a16:creationId xmlns:a16="http://schemas.microsoft.com/office/drawing/2014/main" id="{68738192-1FEA-49E1-BFF3-6D1C324A5C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65" name="Freeform: Shape 1064">
                <a:extLst>
                  <a:ext uri="{FF2B5EF4-FFF2-40B4-BE49-F238E27FC236}">
                    <a16:creationId xmlns:a16="http://schemas.microsoft.com/office/drawing/2014/main" id="{F3C51644-0F34-453B-92B8-9FF33932E2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8ADB9AB8-2EB4-4B5E-9A1E-84F2E44D9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062" name="Freeform: Shape 1061">
                <a:extLst>
                  <a:ext uri="{FF2B5EF4-FFF2-40B4-BE49-F238E27FC236}">
                    <a16:creationId xmlns:a16="http://schemas.microsoft.com/office/drawing/2014/main" id="{95F439B0-E080-4B01-85AF-D226A85BA4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63" name="Freeform: Shape 1062">
                <a:extLst>
                  <a:ext uri="{FF2B5EF4-FFF2-40B4-BE49-F238E27FC236}">
                    <a16:creationId xmlns:a16="http://schemas.microsoft.com/office/drawing/2014/main" id="{EDEC643B-AA3F-4913-B411-1458BCEF26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3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A42C90-D117-3256-AE4F-7956F275E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5257801" cy="2308324"/>
          </a:xfrm>
        </p:spPr>
        <p:txBody>
          <a:bodyPr>
            <a:normAutofit/>
          </a:bodyPr>
          <a:lstStyle/>
          <a:p>
            <a:pPr algn="l"/>
            <a:br>
              <a:rPr lang="ja-JP" altLang="en-US" sz="4000">
                <a:solidFill>
                  <a:schemeClr val="bg1"/>
                </a:solidFill>
              </a:rPr>
            </a:br>
            <a:br>
              <a:rPr lang="ja-JP" altLang="en-US" sz="4000">
                <a:solidFill>
                  <a:schemeClr val="bg1"/>
                </a:solidFill>
              </a:rPr>
            </a:br>
            <a:r>
              <a:rPr lang="ja-JP" altLang="en-US" sz="4000">
                <a:solidFill>
                  <a:schemeClr val="bg1"/>
                </a:solidFill>
              </a:rPr>
              <a:t>至高神的兒子降生在馬槽裏</a:t>
            </a:r>
            <a:r>
              <a:rPr lang="en-US" altLang="ja-JP" sz="4000" dirty="0">
                <a:solidFill>
                  <a:schemeClr val="bg1"/>
                </a:solidFill>
              </a:rPr>
              <a:t>(</a:t>
            </a:r>
            <a:r>
              <a:rPr lang="ja-JP" altLang="en-US" sz="4000" b="1">
                <a:solidFill>
                  <a:schemeClr val="bg1"/>
                </a:solidFill>
              </a:rPr>
              <a:t>一）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DEE7B-9B1E-A8B8-8E2C-0BBF92CD5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ja-JP" altLang="en-US">
                <a:solidFill>
                  <a:schemeClr val="bg1"/>
                </a:solidFill>
              </a:rPr>
              <a:t>柯春佳牧師 </a:t>
            </a:r>
            <a:endParaRPr lang="en-US" altLang="ja-JP" dirty="0">
              <a:solidFill>
                <a:schemeClr val="bg1"/>
              </a:solidFill>
            </a:endParaRPr>
          </a:p>
          <a:p>
            <a:pPr algn="l"/>
            <a:r>
              <a:rPr lang="en-US" altLang="ja-JP" dirty="0">
                <a:solidFill>
                  <a:schemeClr val="bg1"/>
                </a:solidFill>
              </a:rPr>
              <a:t>2025</a:t>
            </a:r>
            <a:r>
              <a:rPr lang="ja-JP" altLang="en-US">
                <a:solidFill>
                  <a:schemeClr val="bg1"/>
                </a:solidFill>
              </a:rPr>
              <a:t>年</a:t>
            </a:r>
            <a:r>
              <a:rPr lang="en-US" altLang="ja-JP" dirty="0">
                <a:solidFill>
                  <a:schemeClr val="bg1"/>
                </a:solidFill>
              </a:rPr>
              <a:t>12</a:t>
            </a:r>
            <a:r>
              <a:rPr lang="ja-JP" altLang="en-US">
                <a:solidFill>
                  <a:schemeClr val="bg1"/>
                </a:solidFill>
              </a:rPr>
              <a:t>月</a:t>
            </a:r>
            <a:r>
              <a:rPr lang="en-US" altLang="ja-JP" dirty="0">
                <a:solidFill>
                  <a:schemeClr val="bg1"/>
                </a:solidFill>
              </a:rPr>
              <a:t>21</a:t>
            </a:r>
            <a:r>
              <a:rPr lang="ja-JP" altLang="en-US">
                <a:solidFill>
                  <a:schemeClr val="bg1"/>
                </a:solidFill>
              </a:rPr>
              <a:t>日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DC0B4-5A5A-6F8C-8621-407A6F16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466933"/>
            <a:ext cx="2635250" cy="7078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2652C0C-FD2F-D445-88CC-160436854E49}" type="slidenum">
              <a:rPr lang="en-US" sz="4400" smtClean="0">
                <a:solidFill>
                  <a:schemeClr val="bg1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7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3D26-A270-3482-2ACF-CA1A84C4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41" y="18255"/>
            <a:ext cx="12164992" cy="1325563"/>
          </a:xfrm>
        </p:spPr>
        <p:txBody>
          <a:bodyPr>
            <a:normAutofit/>
          </a:bodyPr>
          <a:lstStyle/>
          <a:p>
            <a:r>
              <a:rPr lang="ja-JP" altLang="en-US" sz="4000" b="1"/>
              <a:t>照父（天地的主）所應許 「神子」如期來了 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A62D-7ECD-E73A-7998-B3C711FA3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762" y="1064870"/>
            <a:ext cx="11852475" cy="633135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ja-JP" altLang="en-US" sz="5800"/>
              <a:t>加</a:t>
            </a:r>
            <a:r>
              <a:rPr lang="en-US" altLang="ja-JP" sz="5800" dirty="0"/>
              <a:t>4:1-7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en-US" altLang="ja-JP" sz="58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我 說 那 承 受 產 業 的 ， 雖 然 是 全 業 的 主 人 ， 但 為 孩 童 的 時 候 卻 與 奴 僕 毫 無 分 別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乃 在 師 傅 和 管 家 的 手 下 ， 直 等 他 父 親 預 定 的 時 候 來 到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我 們 為 孩 童 的 時 候 ， 受 管 於 世 俗 小 學 之 下 ， 也 是 如 此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及 至 時 候 滿 足 ， 神 就 差 遣 他 的 兒 子 ， 為 女 子 所 生 ， 且 生 在 律 法 以 下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要 把 律 法 以 下 的 人 贖 出 來 ， 叫 我 們 得 著 兒 子 的 名 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你 們 既 為 兒 子 ， </a:t>
            </a:r>
            <a:r>
              <a:rPr lang="ja-JP" altLang="en-US" sz="5800" b="1" i="0">
                <a:solidFill>
                  <a:srgbClr val="C00000"/>
                </a:solidFill>
                <a:effectLst/>
                <a:latin typeface="system-ui"/>
              </a:rPr>
              <a:t>神 就 差 他 兒 子 的 靈 進 入 你 們 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（ 原 文 作 我 們 ） </a:t>
            </a:r>
            <a:r>
              <a:rPr lang="ja-JP" altLang="en-US" sz="5800" b="1" i="0">
                <a:solidFill>
                  <a:srgbClr val="C00000"/>
                </a:solidFill>
                <a:effectLst/>
                <a:latin typeface="system-ui"/>
              </a:rPr>
              <a:t>的 心 ， 呼 叫 ： 阿 爸 ！ 父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可 見 ， 從 此 以 後 ， 你 不 是 奴 僕 ， 乃 是 兒 子 了 ； </a:t>
            </a:r>
            <a:r>
              <a:rPr lang="ja-JP" altLang="en-US" sz="5800" b="1" i="0">
                <a:solidFill>
                  <a:srgbClr val="C00000"/>
                </a:solidFill>
                <a:effectLst/>
                <a:latin typeface="system-ui"/>
              </a:rPr>
              <a:t>既 是 兒 子 ， 就 靠 著 神 為 後 嗣 。</a:t>
            </a:r>
          </a:p>
          <a:p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9EAFC-D9B1-BB78-0E41-0AC25EAEF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8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8C47-87E2-D2EF-4B20-43E69F2D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63" y="399327"/>
            <a:ext cx="11945073" cy="983847"/>
          </a:xfrm>
        </p:spPr>
        <p:txBody>
          <a:bodyPr>
            <a:noAutofit/>
          </a:bodyPr>
          <a:lstStyle/>
          <a:p>
            <a:r>
              <a:rPr lang="en-US" sz="4000" b="1" dirty="0"/>
              <a:t>A) </a:t>
            </a:r>
            <a:r>
              <a:rPr lang="ja-JP" altLang="en-US" sz="4000" b="1"/>
              <a:t>祂兒子名叫「耶穌」，為要促成「以馬內利」降臨人間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5B3F4-B30D-AC16-FEE5-66C6A6348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63" y="1383174"/>
            <a:ext cx="11945073" cy="5355161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太</a:t>
            </a:r>
            <a:r>
              <a:rPr lang="en-US" altLang="ja-JP" sz="6700" dirty="0"/>
              <a:t>1:18-23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耶 穌 基 督 降 生 的 事 記 在 下 面 ： 他 母 親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馬 利 亞 已 經 許 配 了 約 瑟 ， 還 沒 有 迎 娶 ， 馬 利 亞 就 從 聖 靈 懷 了 孕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他 丈 夫 約 瑟 是 個 義 人 ， 不 願 意 明 明 的 羞 辱 他 ， 想 要 暗 暗 的 把 他 休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正 思 念 這 事 的 時 候 ， 有 主 的 使 者 向 他 夢 中 顯 現 ， 說 ： 大 衛 的 子 孫 約 瑟 ， 不 要 怕 ！ 只 管 娶 過 你 的 妻 子 馬 利 亞 來 ， 因 他 所 懷 的 孕 是 從 聖 靈 來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6700" b="1" i="0">
                <a:solidFill>
                  <a:srgbClr val="0432FF"/>
                </a:solidFill>
                <a:effectLst/>
                <a:latin typeface="system-ui"/>
              </a:rPr>
              <a:t>他 將 要 生 一 個 兒 子 ， 你 要 給 他 起 名 叫 耶 穌 ， </a:t>
            </a:r>
            <a:r>
              <a:rPr lang="ja-JP" altLang="en-US" sz="6700" b="1" i="0">
                <a:solidFill>
                  <a:srgbClr val="C00000"/>
                </a:solidFill>
                <a:effectLst/>
                <a:latin typeface="system-ui"/>
              </a:rPr>
              <a:t>因 他 要 將 自 己 的 百 姓 從 罪 惡 裡 救 出 來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6AB55-55EC-6189-5F4F-6901D6DEE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96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DC8C2-803A-A5C6-9968-7011280F9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8" y="636608"/>
            <a:ext cx="11157995" cy="4614381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太</a:t>
            </a:r>
            <a:r>
              <a:rPr lang="en-US" altLang="ja-JP" sz="3200" dirty="0"/>
              <a:t>1:18-23 (continued)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一 切 的 事 成 就 是 要 應 驗 主 藉 先 知 所 說 的 話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說 ： 必 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童 女 懷 孕 生 子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人 要 稱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的 名 為 以 馬 內 利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 （ 以 馬 內 利 翻 出 來 就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與 我 們 同 在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 ）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1F365-B1AB-A720-609E-5A1F53B6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56FDC-3324-FF38-A4A0-C548A4BB8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57" y="193855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 sz="4000"/>
              <a:t>一首「敘事」歌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3A8B-D8DD-7026-1FC1-502B3C11E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063" y="1408937"/>
            <a:ext cx="10515600" cy="5002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平安夜裏真平安</a:t>
            </a:r>
          </a:p>
          <a:p>
            <a:pPr marL="0" indent="0">
              <a:buNone/>
            </a:pPr>
            <a:r>
              <a:rPr lang="ja-JP" altLang="en-US" sz="3200"/>
              <a:t>「平安夜裏真平安，</a:t>
            </a:r>
          </a:p>
          <a:p>
            <a:pPr marL="0" indent="0">
              <a:buNone/>
            </a:pPr>
            <a:r>
              <a:rPr lang="ja-JP" altLang="en-US" sz="3200"/>
              <a:t> 小小耶穌來世上；</a:t>
            </a:r>
          </a:p>
          <a:p>
            <a:pPr marL="0" indent="0">
              <a:buNone/>
            </a:pPr>
            <a:r>
              <a:rPr lang="ja-JP" altLang="en-US" sz="3200"/>
              <a:t> 天國的消息祂宣揚，</a:t>
            </a:r>
          </a:p>
          <a:p>
            <a:pPr marL="0" indent="0">
              <a:buNone/>
            </a:pPr>
            <a:r>
              <a:rPr lang="ja-JP" altLang="en-US" sz="3200"/>
              <a:t> 人間的希望祂點燃；</a:t>
            </a:r>
          </a:p>
          <a:p>
            <a:pPr marL="0" indent="0">
              <a:buNone/>
            </a:pPr>
            <a:r>
              <a:rPr lang="ja-JP" altLang="en-US" sz="3200"/>
              <a:t> 真 光啊已照亮</a:t>
            </a:r>
          </a:p>
          <a:p>
            <a:pPr marL="0" indent="0">
              <a:buNone/>
            </a:pPr>
            <a:r>
              <a:rPr lang="ja-JP" altLang="en-US" sz="3200"/>
              <a:t> 照亮在人 心上，</a:t>
            </a:r>
          </a:p>
          <a:p>
            <a:pPr marL="0" indent="0">
              <a:buNone/>
            </a:pPr>
            <a:r>
              <a:rPr lang="ja-JP" altLang="en-US" sz="3200"/>
              <a:t> 祂的故事萬人傳，</a:t>
            </a:r>
          </a:p>
          <a:p>
            <a:pPr marL="0" indent="0">
              <a:buNone/>
            </a:pPr>
            <a:r>
              <a:rPr lang="ja-JP" altLang="en-US" sz="3200"/>
              <a:t> 平 安夜裏真平安。」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71E30-32C1-20B2-6123-030C4B72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6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3D26-A270-3482-2ACF-CA1A84C4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46" y="23149"/>
            <a:ext cx="12465935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B.</a:t>
            </a:r>
            <a:r>
              <a:rPr lang="ja-JP" altLang="en-US" sz="4000" b="1"/>
              <a:t> 基督穿上人類肉身降臨人間</a:t>
            </a:r>
            <a:r>
              <a:rPr lang="en-US" altLang="ja-JP" sz="4000" b="1" dirty="0"/>
              <a:t>, </a:t>
            </a:r>
            <a:r>
              <a:rPr lang="ja-JP" altLang="en-US" sz="4000" b="1"/>
              <a:t>被取名為耶穌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A62D-7ECD-E73A-7998-B3C711FA3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64" y="1253331"/>
            <a:ext cx="11523563" cy="5240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基督（</a:t>
            </a:r>
            <a:r>
              <a:rPr lang="en-US" sz="3200" dirty="0"/>
              <a:t>the Anointed One) </a:t>
            </a:r>
            <a:r>
              <a:rPr lang="ja-JP" altLang="en-US" sz="3200"/>
              <a:t>希伯來文叫「彌賽亞」（救世主）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是受膏的</a:t>
            </a:r>
            <a:r>
              <a:rPr lang="en-US" altLang="ja-JP" sz="3200" dirty="0"/>
              <a:t>: </a:t>
            </a:r>
            <a:endParaRPr lang="ja-JP" altLang="en-US" sz="320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/>
              <a:t>祭司</a:t>
            </a:r>
            <a:endParaRPr lang="en-US" altLang="ja-JP" sz="3200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/>
              <a:t>先知</a:t>
            </a:r>
            <a:endParaRPr lang="en-US" altLang="ja-JP" sz="3200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/>
              <a:t>君王</a:t>
            </a:r>
            <a:endParaRPr lang="en-US" altLang="ja-JP" sz="3200" dirty="0"/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祂在父面前作我們的中保</a:t>
            </a:r>
            <a:r>
              <a:rPr lang="en-US" altLang="ja-JP" sz="3200" dirty="0"/>
              <a:t>, </a:t>
            </a:r>
            <a:r>
              <a:rPr lang="ja-JP" altLang="en-US" sz="3200"/>
              <a:t>善盡職責</a:t>
            </a:r>
            <a:endParaRPr lang="en-US" altLang="ja-JP" sz="3200" dirty="0"/>
          </a:p>
          <a:p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461D9-C59B-61CC-3A51-63F1F23E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7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2C4A-EFF1-63AC-A604-7770DB4AD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365125"/>
            <a:ext cx="11133881" cy="1325563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C.</a:t>
            </a:r>
            <a:r>
              <a:rPr lang="ja-JP" altLang="en-US" sz="4400"/>
              <a:t>感謝神應許「信心之父」亞伯拉罕的事成就了</a:t>
            </a:r>
            <a:br>
              <a:rPr lang="ja-JP" altLang="en-US" sz="440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02BB9-0686-2AFF-E261-7BB9EA48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4" y="1481559"/>
            <a:ext cx="10948686" cy="4695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1) </a:t>
            </a:r>
            <a:r>
              <a:rPr lang="ja-JP" altLang="en-US" sz="3200"/>
              <a:t>加</a:t>
            </a:r>
            <a:r>
              <a:rPr lang="en-US" altLang="ja-JP" sz="3200" dirty="0"/>
              <a:t>3:6-9</a:t>
            </a:r>
            <a:endParaRPr lang="ja-JP" altLang="en-US" sz="320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正 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亞 伯 拉 罕 信 神 ， 這 就 算 為 他 的 義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， 你 們 要 知 道 ： 那 以 信 為 本 的 人 ， 就 是 亞 伯 拉 罕 的 子 孫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且 聖 經 既 然 預 先 看 明 ， 神 要 叫 外 邦 人 因 信 稱 義 ， 就 早 已 傳 福 音 給 亞 伯 拉 罕 ， 說 ： 萬 國 都 必 因 你 得 福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可 見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以 信 為 本 的 人 和 有 信 心 的 亞 伯 拉 罕 一 同 得 福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5EA60-F6F4-95A8-0B54-109A3FF3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A62D-7ECD-E73A-7998-B3C711FA3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9" y="0"/>
            <a:ext cx="12031402" cy="616090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2)</a:t>
            </a:r>
            <a:r>
              <a:rPr lang="ja-JP" altLang="en-US" sz="3200"/>
              <a:t>律法是訓蒙的師傅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加</a:t>
            </a:r>
            <a:r>
              <a:rPr lang="en-US" altLang="ja-JP" sz="3200" dirty="0"/>
              <a:t>3:10-13</a:t>
            </a:r>
            <a:endParaRPr lang="ja-JP" altLang="en-US" sz="320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以 行 律 法 為 本 的 ， 都 是 被 咒 詛 的 ； 因 為 經 上 記 著 ： 凡 不 常 照 律 法 書 上 所 記 一 切 之 事 去 行 的 ， 就 被 咒 詛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沒 有 一 個 人 靠 著 律 法 在 神 面 前 稱 義 ， 這 是 明 顯 的 ； 因 為 經 上 說 ， 義 人 必 因 信 得 生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律 法 原 不 本 乎 信 ， 只 說 ： 行 這 些 事 的 ， 就 必 因 此 活 著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基 督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既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我 們 受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原 文 是 成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了 咒 詛 ， 就 贖 出 我 們 脫 離 律 法 的 咒 詛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因 為 經 上 記 著 ： 凡 掛 在 木 頭 上 都 是 被 咒 詛 的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8A710-354D-603F-4B83-B3EAE137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5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34AA9-E7ED-BFFF-A827-526EEB08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70" y="136524"/>
            <a:ext cx="11430964" cy="672147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加</a:t>
            </a:r>
            <a:r>
              <a:rPr lang="en-US" altLang="ja-JP" sz="3200" dirty="0"/>
              <a:t>3:23-24</a:t>
            </a:r>
            <a:endParaRPr lang="ja-JP" altLang="en-US" sz="3200"/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這 因 信 得 救 的 理 還 未 來 以 先 ， 我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看 守 在 律 法 之 下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直 圈 到 那 將 來 的 真 道 顯 明 出 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樣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律 法 是 我 們 訓 蒙 的 師 傅 ， 引 我 們 到 基 督 那 裡 ， 使 我 們 因 信 稱 義 。</a:t>
            </a:r>
          </a:p>
          <a:p>
            <a:pPr marL="0" indent="0">
              <a:lnSpc>
                <a:spcPct val="110000"/>
              </a:lnSpc>
              <a:buNone/>
            </a:pPr>
            <a:endParaRPr lang="en-US" sz="3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200" dirty="0"/>
              <a:t>3) </a:t>
            </a:r>
            <a:r>
              <a:rPr lang="ja-JP" altLang="en-US" sz="3200"/>
              <a:t>加</a:t>
            </a:r>
            <a:r>
              <a:rPr lang="en-US" altLang="ja-JP" sz="3200" dirty="0"/>
              <a:t>3:14</a:t>
            </a:r>
            <a:endParaRPr lang="ja-JP" altLang="en-US" sz="3200"/>
          </a:p>
          <a:p>
            <a:pPr marL="0" indent="0">
              <a:lnSpc>
                <a:spcPct val="11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14 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這 便 叫 亞 伯 拉 罕 的 福 ， 因 基 督 耶 穌 可 以 臨 到 外 邦 人 ， 使 我 們 </a:t>
            </a:r>
            <a:r>
              <a:rPr lang="ja-JP" altLang="en-US" sz="3200" b="1">
                <a:solidFill>
                  <a:srgbClr val="C00000"/>
                </a:solidFill>
                <a:latin typeface="system-ui"/>
              </a:rPr>
              <a:t>因 信 得 著 所 應 許 的 聖 靈 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。</a:t>
            </a:r>
            <a:endParaRPr lang="en-US" sz="3200" b="1" dirty="0">
              <a:solidFill>
                <a:srgbClr val="0432FF"/>
              </a:solidFill>
              <a:latin typeface="system-u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ja-JP" altLang="en-US" sz="3200"/>
              <a:t>所以我們可以領受聖靈</a:t>
            </a:r>
            <a:r>
              <a:rPr lang="en-US" altLang="ja-JP" sz="3200" dirty="0"/>
              <a:t>,</a:t>
            </a:r>
            <a:r>
              <a:rPr lang="ja-JP" altLang="en-US" sz="3200"/>
              <a:t> 也需要聖靈</a:t>
            </a:r>
            <a:endParaRPr lang="en-US" sz="3200" b="1" dirty="0">
              <a:solidFill>
                <a:srgbClr val="0432FF"/>
              </a:solidFill>
              <a:latin typeface="system-u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E6B35-2844-1E54-CDB9-FD02F678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2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A62D-7ECD-E73A-7998-B3C711FA3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49" y="-1261"/>
            <a:ext cx="11829102" cy="730456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000"/>
              <a:t>亞</a:t>
            </a:r>
            <a:r>
              <a:rPr lang="en-US" altLang="ja-JP" sz="3000" dirty="0"/>
              <a:t>4:6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他 對 我 說 ： 這 是 耶 和 華 指 示 所 羅 巴 伯 的 。 萬 軍 之 耶 和 華 說 ： 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不 是 倚 靠 勢 力 ， 不 是 倚 靠 才 能 ， 乃 是 倚 靠 我 的 靈 方 能 成 事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。</a:t>
            </a:r>
            <a:endParaRPr lang="en-US" altLang="ja-JP" sz="3000" dirty="0">
              <a:solidFill>
                <a:srgbClr val="000000"/>
              </a:solidFill>
              <a:latin typeface="system-ui"/>
            </a:endParaRPr>
          </a:p>
          <a:p>
            <a:pPr marL="0" indent="0">
              <a:buNone/>
            </a:pPr>
            <a:r>
              <a:rPr lang="ja-JP" altLang="en-US" sz="3000">
                <a:solidFill>
                  <a:srgbClr val="000000"/>
                </a:solidFill>
                <a:latin typeface="system-ui"/>
              </a:rPr>
              <a:t>耶穌也曾強調</a:t>
            </a:r>
            <a:r>
              <a:rPr lang="en-US" altLang="ja-JP" sz="3000" dirty="0">
                <a:solidFill>
                  <a:srgbClr val="000000"/>
                </a:solidFill>
                <a:latin typeface="system-ui"/>
              </a:rPr>
              <a:t>: </a:t>
            </a:r>
          </a:p>
          <a:p>
            <a:pPr marL="0" indent="0">
              <a:buNone/>
            </a:pPr>
            <a:r>
              <a:rPr lang="ja-JP" altLang="en-US" sz="3000"/>
              <a:t>約</a:t>
            </a:r>
            <a:r>
              <a:rPr lang="en-US" altLang="ja-JP" sz="3000" dirty="0"/>
              <a:t>14:16-19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我 要 求 父 ， 父 就 另 外 賜 給 你 們 一 位 保 惠 師 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（ 或 作 ： 訓 慰 師 ； 下 同 ） ， 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叫 他 永 遠 與 你 們 同 在 ，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就 是 真 理 的 聖 靈 ， 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乃 世 人 不 能 接 受 的 ； 因 為 不 見 他 ， 也 不 認 識 他 。 你 們 卻 認 識 他 ， 因 他 常 與 你 們 同 在 ， 也 要 在 你 們 裡 面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000" b="1" i="0">
                <a:solidFill>
                  <a:srgbClr val="C00000"/>
                </a:solidFill>
                <a:effectLst/>
                <a:latin typeface="system-ui"/>
              </a:rPr>
              <a:t>我 不 撇 下 你 們 為 孤 兒 ， 我 必 到 你 們 這 裡 來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0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000" b="1" i="0">
                <a:solidFill>
                  <a:srgbClr val="0432FF"/>
                </a:solidFill>
                <a:effectLst/>
                <a:latin typeface="system-ui"/>
              </a:rPr>
              <a:t>還 有 不 多 的 時 候 ， 世 人 不 再 看 見 我 ， 你 們 卻 看 見 我 ； 因 為 我 活 著 ， 你 們 也 要 活 著 。</a:t>
            </a:r>
            <a:endParaRPr lang="en-US" altLang="ja-JP" sz="3000" b="1" i="0" dirty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EDD08-70E5-DD5E-D343-AD6CBFD9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2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88C9-F5E5-96A5-4A3F-B69458010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462987"/>
            <a:ext cx="11006559" cy="5713976"/>
          </a:xfrm>
        </p:spPr>
        <p:txBody>
          <a:bodyPr/>
          <a:lstStyle/>
          <a:p>
            <a:pPr marL="0" indent="0" algn="l">
              <a:buNone/>
            </a:pPr>
            <a:r>
              <a:rPr lang="ja-JP" altLang="en-US" sz="3200" b="0" i="0">
                <a:solidFill>
                  <a:srgbClr val="000000"/>
                </a:solidFill>
                <a:effectLst/>
                <a:latin typeface="system-ui"/>
              </a:rPr>
              <a:t>約</a:t>
            </a:r>
            <a:r>
              <a:rPr lang="en-US" altLang="ja-JP" sz="3200" b="0" i="0" dirty="0">
                <a:solidFill>
                  <a:srgbClr val="000000"/>
                </a:solidFill>
                <a:effectLst/>
                <a:latin typeface="system-ui"/>
              </a:rPr>
              <a:t>16:5-8</a:t>
            </a:r>
            <a:endParaRPr lang="ja-JP" altLang="en-US" sz="3200" b="0" i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現 今 我 往 差 我 來 的 父 那 裡 去 ， 你 們 中 間 並 沒 有 人 問 我 ： 你 往 那 裡 去 ？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只 因 我 將 這 事 告 訴 你 們 ， 你 們 就 滿 心 憂 愁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然 而 ， 我 將 真 情 告 訴 你 們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去 是 與 你 們 有 益 的 ； 我 若 不 去 ， 保 惠 師 就 不 到 你 們 這 裡 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我 若 去 ， 就 差 他 來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既 來 了 ， 就 要 叫 世 人 為 罪 、 為 義 、 為 審 判 ， 自 己 責 備 自 己 。</a:t>
            </a:r>
            <a:endParaRPr lang="en-US" altLang="ja-JP" sz="3200" b="1" i="0" dirty="0">
              <a:solidFill>
                <a:srgbClr val="C00000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BE156-EA24-565C-9009-D3508FB0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73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BD43B-70C4-CAFD-EB0D-2657876DC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91" y="370390"/>
            <a:ext cx="11029709" cy="580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b="0" i="0">
                <a:solidFill>
                  <a:srgbClr val="000000"/>
                </a:solidFill>
                <a:effectLst/>
                <a:latin typeface="system-ui"/>
              </a:rPr>
              <a:t>約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system-ui"/>
              </a:rPr>
              <a:t>16:12-16</a:t>
            </a:r>
            <a:endParaRPr lang="ja-JP" altLang="en-US" b="0" i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我 還 有 好 些 事 要 告 訴 你 們 ， 但 你 們 現 在 擔 當 不 了 （ 或 作 ： 不 能 領 會 ）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只 等 真 理 的 聖 靈 來 了 ，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他 要 引 導 你 們 明 白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（ 原 文 作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進 入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）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一 切 的 真 理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； 因 為 他 不 是 憑 自 己 說 的 ， 乃 是 把 他 所 聽 見 的 都 說 出 來 ， 並 要 把 將 來 的 事 告 訴 你 們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他 要 榮 耀 我 ，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因 為 他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要 將 受 於 我 的 告 訴 你 們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凡 父 所 有 的 ， 都 是 我 的 ； 所 以 我 說 ， 他 要 將 受 於 我 的 告 訴 你 們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等 不 多 時 ， 你 們 就 不 得 見 我 ； 再 等 不 多 時 ， 你 們 還 要 見 我 。</a:t>
            </a:r>
          </a:p>
          <a:p>
            <a:pPr algn="l"/>
            <a:endParaRPr lang="ja-JP" altLang="en-US" b="0" i="0">
              <a:solidFill>
                <a:srgbClr val="000000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1D1FF-DD2C-7DAC-35AE-6372F7B6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89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A62D-7ECD-E73A-7998-B3C711FA3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87" y="567159"/>
            <a:ext cx="11134846" cy="5609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徒</a:t>
            </a:r>
            <a:r>
              <a:rPr lang="en-US" altLang="ja-JP" sz="3200" dirty="0"/>
              <a:t>5:32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為 這 事 作 見 證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賜 給 順 從 之 人 的 聖 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也 為 這 事 作 見 證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18:18-19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亞 伯 拉 罕 必 要 成 為 強 大 的 國 ； 地 上 的 萬 國 都 必 因 他 得 福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眷 顧 他 ， 為 要 叫 他 吩 咐 他 的 眾 子 和 他 的 眷 屬 遵 守 我 的 道 ， 秉 公 行 義 ，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使 我 所 應 許 亞 伯 拉 罕 的 話 都 成 就 了 。</a:t>
            </a:r>
          </a:p>
          <a:p>
            <a:pPr marL="0" indent="0">
              <a:buNone/>
            </a:pPr>
            <a:endParaRPr lang="ja-JP" altLang="en-US" b="1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47F34-8CD7-CFEF-6501-B8F9E091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17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9C7BB-893A-A59A-6337-3836C32D0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636608"/>
            <a:ext cx="10994985" cy="5540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耶穌寶貴的應許可以應驗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14:21-29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有 了 我 的 命 令 又 遵 守 的 ， 這 人 就 是 愛 我 的 ； 愛 我 的 必 蒙 我 父 愛 他 ， 我 也 要 愛 他 ， 並 且 要 向 他 顯 現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猶 大 （ 不 是 加 略 人 猶 大 ） 問 耶 穌 說 ： 主 阿 ， 為 甚 麼 要 向 我 們 顯 現 ， 不 向 世 人 顯 現 呢 ？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回 答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人 若 愛 我 ， 就 必 遵 守 我 的 道 ； 我 父 也 必 愛 他 ， 並 且 我 們 要 到 他 那 裡 去 ， 與 他 同 住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不 愛 我 的 人 就 不 遵 守 我 的 道 。 你 們 所 聽 見 的 道 不 是 我 的 ， 乃 是 差 我 來 之 父 的 道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12095-FDE0-F3F7-05F4-3F2385336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18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4C837-74C4-63FA-1B59-05223E361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2" y="335666"/>
            <a:ext cx="11076008" cy="58412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500"/>
              <a:t>約</a:t>
            </a:r>
            <a:r>
              <a:rPr lang="en-US" altLang="ja-JP" sz="3500" dirty="0"/>
              <a:t>14:21-29 (continued) </a:t>
            </a:r>
          </a:p>
          <a:p>
            <a:pPr marL="0" indent="0" algn="l"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還 與 你 們 同 住 的 時 候 ， 已 將 這 些 話 對 你 們 說 了 。</a:t>
            </a:r>
          </a:p>
          <a:p>
            <a:pPr marL="0" indent="0" algn="l"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但 保 惠 師 ， 就 是 父 因 我 的 名 所 要 差 來 的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聖 靈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， 他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要 將 一 切 的 事 指 教 你 們 ， 並 且 要 叫 你 們 想 起 我 對 你 們 所 說 的 一 切 話 。</a:t>
            </a:r>
          </a:p>
          <a:p>
            <a:pPr marL="0" indent="0" algn="l"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留 下 平 安 給 你 們 ；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將 我 的 平 安 賜 給 你 們 。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所 賜 的 ， 不 像 世 人 所 賜 的 。 你 們 心 裡 不 要 憂 愁 ， 也 不 要 膽 怯 。</a:t>
            </a:r>
          </a:p>
          <a:p>
            <a:pPr marL="0" indent="0" algn="l"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你 們 聽 見 我 對 你 們 說 了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去 還 要 到 你 們 這 裡 來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 你 們 若 愛 我 ， 因 我 到 父 那 裡 去 ， 就 必 喜 樂 ， 因 為 父 是 比 我 大 的 。</a:t>
            </a:r>
          </a:p>
          <a:p>
            <a:pPr marL="0" indent="0" algn="l"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29 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現 在 事 情 還 沒 有 成 就 ， 我 預 先 告 訴 你 們 ， 叫 你 們 到 事 情 成 就 的 時 候 就 可 以 信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36786-D163-C547-079D-0F146C20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52C0C-FD2F-D445-88CC-160436854E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18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2170</Words>
  <Application>Microsoft Macintosh PowerPoint</Application>
  <PresentationFormat>Widescreen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system-ui</vt:lpstr>
      <vt:lpstr>Office Theme</vt:lpstr>
      <vt:lpstr>  至高神的兒子降生在馬槽裏(一）</vt:lpstr>
      <vt:lpstr>照父（天地的主）所應許 「神子」如期來了 </vt:lpstr>
      <vt:lpstr>A) 祂兒子名叫「耶穌」，為要促成「以馬內利」降臨人間</vt:lpstr>
      <vt:lpstr>PowerPoint Presentation</vt:lpstr>
      <vt:lpstr>一首「敘事」歌</vt:lpstr>
      <vt:lpstr>B. 基督穿上人類肉身降臨人間, 被取名為耶穌</vt:lpstr>
      <vt:lpstr>C.感謝神應許「信心之父」亞伯拉罕的事成就了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至高神的兒子降生在馬槽裏(一）</dc:title>
  <dc:creator>Cheng, Shyueh-rwong C</dc:creator>
  <cp:lastModifiedBy>Cheng, Shyueh-rwong C</cp:lastModifiedBy>
  <cp:revision>1</cp:revision>
  <dcterms:created xsi:type="dcterms:W3CDTF">2025-12-17T04:20:48Z</dcterms:created>
  <dcterms:modified xsi:type="dcterms:W3CDTF">2025-12-17T07:40:58Z</dcterms:modified>
</cp:coreProperties>
</file>