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83" r:id="rId4"/>
    <p:sldId id="277" r:id="rId5"/>
    <p:sldId id="275" r:id="rId6"/>
    <p:sldId id="276" r:id="rId7"/>
    <p:sldId id="284" r:id="rId8"/>
    <p:sldId id="269" r:id="rId9"/>
    <p:sldId id="257" r:id="rId10"/>
    <p:sldId id="262" r:id="rId11"/>
    <p:sldId id="279" r:id="rId12"/>
    <p:sldId id="280" r:id="rId13"/>
    <p:sldId id="282" r:id="rId14"/>
    <p:sldId id="281" r:id="rId15"/>
    <p:sldId id="258" r:id="rId16"/>
    <p:sldId id="259" r:id="rId17"/>
    <p:sldId id="260" r:id="rId18"/>
    <p:sldId id="261" r:id="rId19"/>
    <p:sldId id="270" r:id="rId20"/>
    <p:sldId id="271" r:id="rId21"/>
    <p:sldId id="272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44"/>
  </p:normalViewPr>
  <p:slideViewPr>
    <p:cSldViewPr snapToGrid="0">
      <p:cViewPr varScale="1">
        <p:scale>
          <a:sx n="111" d="100"/>
          <a:sy n="111" d="100"/>
        </p:scale>
        <p:origin x="108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FD30D-32A0-6442-AF9D-7A5CD9AC7842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B3144-A57E-5843-BBBC-EA1F9C583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2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B3144-A57E-5843-BBBC-EA1F9C583E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395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CAFB4-BA3A-E061-887D-25EE6F402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D79B20-DF08-3B48-6D14-1B747F6B9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2903F-A7B4-0AEE-39C2-A6FDD5352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23971-A708-DD4B-B2DD-576FACE41DBA}" type="datetime1">
              <a:rPr lang="en-US" smtClean="0"/>
              <a:t>12/13/25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54A83-E8FB-DE18-FA51-B10F8202E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97BAE-55AE-2EEB-408D-4FBBEC463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49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8E8B6-C19F-6FEF-D3A6-8F2EE8D9D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D10C1-2951-994D-6956-867EDC5D5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05810-9E11-2305-4E49-0668AA3C5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8FD89-FE84-9547-981F-9A8D17D4CA44}" type="datetime1">
              <a:rPr lang="en-US" smtClean="0"/>
              <a:t>12/13/25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E624B-F1DE-4FB5-9E12-E82818582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25B5D-1F75-74F4-F5E7-32FB66E57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7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EAE52-885C-E46D-1CCF-79BA87C29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38C1A-E9E8-FCB4-0409-DF7E99F8A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AED7A-4668-4135-CAE1-800FACEC9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5453-A4AF-1D41-9A95-623A29640EFB}" type="datetime1">
              <a:rPr lang="en-US" smtClean="0"/>
              <a:t>12/13/25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D04EF-90E9-815F-C621-6B154B257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8A966-C0E6-B6B3-8317-2D4F103DD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3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6DC56-84A8-C051-6355-9C78D95D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884E5-EC70-B147-C359-C9AE07BC6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2A496-73A6-E822-15F1-A90F33C95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D29A0-CF42-2D32-1AE7-B1F77CA67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38F3-1BAA-BB42-BBBD-3A00CA32086D}" type="datetime1">
              <a:rPr lang="en-US" smtClean="0"/>
              <a:t>12/13/25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95BC6-2314-E7DA-4BE0-C17975EE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0674B-5FB7-B469-D8C7-D43F04BA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97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BC5D2-BD32-B736-EF0C-CBC278CF2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0AF37-DD6B-0495-11C4-7D5421D58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D185-915D-E13B-C2F4-977748410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BC8F1E-6630-CCAF-59E9-2EC52A8E5F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9720DA-F1B6-74C7-70A4-99DE8FBE1C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06C033-3E07-EE56-EDBD-B6BF7B20F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96418-8008-CA4B-88A6-5D2811D659D2}" type="datetime1">
              <a:rPr lang="en-US" smtClean="0"/>
              <a:t>12/13/25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2F19B7-6DED-816A-836C-624B7213C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79AA72-3736-4E31-C51D-6B833CBC0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96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33296-2232-58F1-05AD-271AFCCF0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EAE91-DAA0-33A3-BFBF-EEE17F4CD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C291D-BC7F-6A4D-B5ED-B1DA2B532074}" type="datetime1">
              <a:rPr lang="en-US" smtClean="0"/>
              <a:t>12/13/25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40C5F-9823-2451-E111-8088B968F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83BDD7-F2A5-8208-5024-A8C9A815A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22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4451EB-1409-2F86-9038-E5433F00E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B929-7B26-CA48-B2B5-E829331754AD}" type="datetime1">
              <a:rPr lang="en-US" smtClean="0"/>
              <a:t>12/13/25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1B652-9C33-BA48-5DE2-3C3EB801D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0ACC3-99E7-C3CA-D574-1DF36F914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9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DB868-28E3-64D2-E243-FC20E473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A8DBF-094B-50E4-1E91-026D5EA39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F9E6D-4A99-1128-7B8D-01A0C2C41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5DE19-939F-6800-B006-148B86323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0375-9F50-9042-970C-0769CF30C26B}" type="datetime1">
              <a:rPr lang="en-US" smtClean="0"/>
              <a:t>12/13/25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7F627-A205-9277-08E0-933548A7B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F35C0-1E86-109F-86DA-1D74DF1F5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88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38A1C-FE5C-91D9-50AC-B14C667E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65ABC5-73C2-4CA3-BF38-E8D9111912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05732-A96C-9DF6-8A96-C2E91DEDA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E7006-18D7-13C2-3826-0A54D3760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8550B-67A1-D94A-BD3A-96814D949192}" type="datetime1">
              <a:rPr lang="en-US" smtClean="0"/>
              <a:t>12/13/25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5E524-DF7E-B347-7DB4-90BAE7DD5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0A241-6560-E991-2B93-5D6CD28F1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4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A92DB-F83F-789D-F47D-89F64394F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0C78EE-3B1E-DF27-70C9-921770F12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A9B31-60E2-E020-9CC5-2DCABD68F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2CFB-1FC6-CA44-AD95-86202EF3F471}" type="datetime1">
              <a:rPr lang="en-US" smtClean="0"/>
              <a:t>12/13/25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E9C6D-82CF-88B3-CE9E-A420C681C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D54D4-22EB-AE3F-A5DD-A5F5F49B4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1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3B3119-A98B-7E92-13D5-97AC5260F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642F5-9C50-CBA2-5A1E-1BC1300C99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3B168-6F44-0BD2-2988-9E97B8EB8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966B-A4A8-CF44-8F49-7C757759BF1F}" type="datetime1">
              <a:rPr lang="en-US" smtClean="0"/>
              <a:t>12/13/25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4CEB8-1240-6EAE-0544-D0C1AE3E4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EBE0D-6726-D9E5-D5E1-36087D9CF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1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149CB0-0D63-88C8-C3C1-81D60B271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94CD4-2FB0-9BB4-23C0-04F121041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783A7-6B0C-2212-0837-7A9F073AB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B6C90-C381-A345-8772-8ED6346AED75}" type="datetime1">
              <a:rPr lang="en-US" smtClean="0"/>
              <a:t>12/13/25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91A88-B616-2F13-B1C4-12A6C95DB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501DF-03DA-DD7F-4D66-DB6E8946ED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88D87-F868-C645-9C35-0BA39EE32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86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Divine Blessing Healing Concept Prayer Open Stock Photo 281985692 |  Shutterstock">
            <a:extLst>
              <a:ext uri="{FF2B5EF4-FFF2-40B4-BE49-F238E27FC236}">
                <a16:creationId xmlns:a16="http://schemas.microsoft.com/office/drawing/2014/main" id="{1B2AED9F-37F3-88B0-0427-C2BD61237E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7" b="8291"/>
          <a:stretch/>
        </p:blipFill>
        <p:spPr bwMode="auto">
          <a:xfrm>
            <a:off x="3523488" y="0"/>
            <a:ext cx="8668512" cy="622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041927-1033-3DAB-594A-74C9E7DE1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544956" cy="3204134"/>
          </a:xfrm>
        </p:spPr>
        <p:txBody>
          <a:bodyPr anchor="b">
            <a:normAutofit/>
          </a:bodyPr>
          <a:lstStyle/>
          <a:p>
            <a:pPr algn="l"/>
            <a:r>
              <a:rPr lang="ja-JP" altLang="en-US" sz="4800"/>
              <a:t>神醫與醫治再思</a:t>
            </a:r>
            <a:br>
              <a:rPr lang="ja-JP" altLang="en-US" sz="4800"/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2C4E-1367-C829-F29D-6624EC795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endParaRPr lang="en-US" altLang="ja-JP" sz="2000" dirty="0"/>
          </a:p>
          <a:p>
            <a:r>
              <a:rPr lang="ja-JP" altLang="en-US" sz="2000"/>
              <a:t>鄭大衛牧師</a:t>
            </a:r>
            <a:endParaRPr lang="en-US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11FF8-DC53-CE57-F18A-0042E96FB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D188D87-F868-C645-9C35-0BA39EE32E0C}" type="slidenum">
              <a:rPr lang="en-US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02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83805-0DC7-BB62-1B02-92B40200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21" y="-162046"/>
            <a:ext cx="10515600" cy="1325563"/>
          </a:xfrm>
        </p:spPr>
        <p:txBody>
          <a:bodyPr/>
          <a:lstStyle/>
          <a:p>
            <a:pPr algn="ctr"/>
            <a:r>
              <a:rPr lang="ja-JP" altLang="en-US" b="1"/>
              <a:t>醫治與釋放的前言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6CF81-81D9-50D4-6CEE-E5A4D3046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233" y="885464"/>
            <a:ext cx="11551534" cy="597253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在這個世代，我們看見許多人深受疾病、疼痛、情緒壓力與邪靈捆綁的困擾。現代醫學雖然發達，但仍然很有限；醫師能做的只是部分，而真正全備的醫治與更新仍然在主的手中。</a:t>
            </a:r>
            <a:endParaRPr lang="en-US" altLang="ja-JP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FDBA2-2847-E65A-5086-7B105E18D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394FF1-1BFA-2C2C-823F-D8040D8AF7EC}"/>
              </a:ext>
            </a:extLst>
          </p:cNvPr>
          <p:cNvSpPr txBox="1"/>
          <p:nvPr/>
        </p:nvSpPr>
        <p:spPr>
          <a:xfrm>
            <a:off x="320233" y="2746105"/>
            <a:ext cx="6150015" cy="4111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200" b="1"/>
              <a:t>現今教會真實的需要</a:t>
            </a:r>
            <a:endParaRPr lang="en-US" altLang="ja-JP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我們看見：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ja-JP" altLang="en-US" sz="3200"/>
              <a:t>許多難以醫治的疾病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ja-JP" altLang="en-US" sz="3200"/>
              <a:t>情緒與心靈傷害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ja-JP" altLang="en-US" sz="3200"/>
              <a:t>長期痛苦、慢性病、免疫疾病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ja-JP" altLang="en-US" sz="3200"/>
              <a:t>屬靈壓制、恐懼、憂鬱、捆綁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ja-JP" altLang="en-US" sz="3200"/>
              <a:t>人走投無路時渴望天上來的醫治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8801EB-83D6-68D6-74C8-24D2A8D45F3B}"/>
              </a:ext>
            </a:extLst>
          </p:cNvPr>
          <p:cNvSpPr txBox="1"/>
          <p:nvPr/>
        </p:nvSpPr>
        <p:spPr>
          <a:xfrm>
            <a:off x="6665571" y="3472399"/>
            <a:ext cx="5206196" cy="223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這些都使我們更深感受到</a:t>
            </a:r>
            <a:r>
              <a:rPr lang="en-US" altLang="ja-JP" sz="3200" dirty="0"/>
              <a:t>: </a:t>
            </a:r>
            <a:r>
              <a:rPr lang="ja-JP" altLang="en-US" sz="3200" b="1">
                <a:solidFill>
                  <a:srgbClr val="C00000"/>
                </a:solidFill>
              </a:rPr>
              <a:t>教會需要恢復聖靈醫治的恩賜，需要勇敢地活出耶穌的工作</a:t>
            </a:r>
            <a:r>
              <a:rPr lang="ja-JP" altLang="en-US" sz="3200" b="1"/>
              <a:t>。</a:t>
            </a:r>
            <a:endParaRPr lang="ja-JP" altLang="en-US" sz="3200"/>
          </a:p>
        </p:txBody>
      </p:sp>
    </p:spTree>
    <p:extLst>
      <p:ext uri="{BB962C8B-B14F-4D97-AF65-F5344CB8AC3E}">
        <p14:creationId xmlns:p14="http://schemas.microsoft.com/office/powerpoint/2010/main" val="3794203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C032-724D-DDC2-B9AB-6798A7F0B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66" y="-13591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4DB74-12F1-7D8F-5116-21FF2C396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0316"/>
            <a:ext cx="10515600" cy="530603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ja-JP" sz="4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1) </a:t>
            </a: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神是醫治的主</a:t>
            </a:r>
            <a:endParaRPr lang="en-US" altLang="ja-JP" sz="4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因祂受的鞭傷我們得醫治</a:t>
            </a:r>
            <a:endParaRPr lang="en-US" altLang="ja-JP" sz="4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醫治</a:t>
            </a:r>
            <a:r>
              <a:rPr lang="en-US" altLang="ja-JP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耶穌的工作</a:t>
            </a:r>
            <a:endParaRPr lang="en-US" altLang="ja-JP" sz="4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神把同樣的呼召、能力與恩典交給祂的教會</a:t>
            </a:r>
            <a:endParaRPr lang="en-US" altLang="ja-JP" sz="4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altLang="ja-JP" sz="4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聖經與歷代見證的基礎</a:t>
            </a:r>
            <a:endParaRPr lang="en-US" altLang="ja-JP" sz="4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醫治的最高目的</a:t>
            </a:r>
            <a:r>
              <a:rPr lang="en-US" altLang="ja-JP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altLang="ja-JP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是顯出神的作為</a:t>
            </a:r>
            <a:r>
              <a:rPr lang="en-US" altLang="ja-JP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榮耀天父</a:t>
            </a:r>
            <a:endParaRPr lang="en-US" altLang="ja-JP" sz="4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是完成父神的旨意</a:t>
            </a:r>
            <a:endParaRPr lang="en-US" altLang="ja-JP" sz="4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是應驗耶穌是應許的彌賽亞</a:t>
            </a:r>
            <a:endParaRPr lang="en-US" altLang="ja-JP" sz="4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ja-JP" altLang="en-U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是認識神、敬拜神</a:t>
            </a:r>
          </a:p>
          <a:p>
            <a:pPr>
              <a:buFont typeface="Arial" panose="020B0604020202020204" pitchFamily="34" charset="0"/>
              <a:buChar char="•"/>
            </a:pPr>
            <a:endParaRPr lang="ja-JP" altLang="en-US" sz="2800" b="1"/>
          </a:p>
          <a:p>
            <a:pPr marL="0" indent="0">
              <a:buNone/>
            </a:pPr>
            <a:endParaRPr lang="en-US" altLang="ja-JP" sz="2800" b="1" dirty="0"/>
          </a:p>
          <a:p>
            <a:pPr marL="0" indent="0">
              <a:buNone/>
            </a:pPr>
            <a:endParaRPr lang="en-US" altLang="ja-JP" sz="28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E0D60-833A-32AF-F3ED-CDBC24306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661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1240A-4C10-F6DC-53D5-5AE8447AB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27" y="588723"/>
            <a:ext cx="10714973" cy="5588240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4400" b="1">
                <a:latin typeface="+mj-lt"/>
                <a:ea typeface="+mj-ea"/>
                <a:cs typeface="+mj-cs"/>
              </a:rPr>
              <a:t>神是醫治的主</a:t>
            </a:r>
            <a:endParaRPr lang="en-US" sz="4400" b="1" dirty="0"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賽</a:t>
            </a:r>
            <a:r>
              <a:rPr lang="en-US" altLang="ja-JP" sz="3200" dirty="0"/>
              <a:t>53:5</a:t>
            </a:r>
            <a:endParaRPr lang="en-US" altLang="ja-JP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哪 知 他 為 我 們 的 過 犯 受 害 ， 為 我 們 的 罪 孽 壓 傷 。 因 他 受 的 刑 罰 ， 我 們 得 平 安 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他 受 的 鞭 傷 ， 我 們 得 醫 治 。</a:t>
            </a:r>
            <a:endParaRPr lang="en-US" altLang="ja-JP" sz="3200" b="1" i="0" dirty="0">
              <a:solidFill>
                <a:srgbClr val="C00000"/>
              </a:solidFill>
              <a:effectLst/>
              <a:latin typeface="system-u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32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/>
              <a:t>彼前</a:t>
            </a:r>
            <a:r>
              <a:rPr lang="en-US" altLang="ja-JP" sz="3200" dirty="0"/>
              <a:t>2:24</a:t>
            </a:r>
            <a:endParaRPr lang="en-US" altLang="ja-JP" sz="3200" dirty="0">
              <a:solidFill>
                <a:srgbClr val="000000"/>
              </a:solidFill>
              <a:latin typeface="system-u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被 掛 在 木 頭 上 ， 親 身 擔 當 了 我 們 的 罪 ， 使 我 們 既 然 在 罪 上 死 ， 就 得 以 在 義 上 活 。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他 受 的 鞭 傷 ， 你 們 便 得 了 醫 治 。</a:t>
            </a:r>
            <a:endParaRPr lang="en-US" altLang="ja-JP" sz="3200" b="1" i="0" dirty="0">
              <a:solidFill>
                <a:srgbClr val="C00000"/>
              </a:solidFill>
              <a:effectLst/>
              <a:latin typeface="system-ui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D318C-DE17-2AE4-BBF6-6E714300A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31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2BDA9-4558-8511-080E-05439DA67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0982"/>
            <a:ext cx="10515600" cy="1325563"/>
          </a:xfrm>
        </p:spPr>
        <p:txBody>
          <a:bodyPr/>
          <a:lstStyle/>
          <a:p>
            <a:pPr algn="ctr"/>
            <a:r>
              <a:rPr lang="ja-JP" altLang="en-US" b="1"/>
              <a:t>因祂受的鞭傷我們得醫治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0A04C-2807-0834-767A-D40C3ADEF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29" y="327356"/>
            <a:ext cx="11662941" cy="541368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可</a:t>
            </a:r>
            <a:r>
              <a:rPr lang="en-US" altLang="ja-JP" sz="3200" dirty="0"/>
              <a:t>16:17–18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17 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信 的 人 必 有 神 蹟 隨 著 他 們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就 是 奉 我 的 名 趕 鬼 ； 說 新 方 言 ；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手 能 拿 蛇 ； 若 喝 了 甚 麼 毒 物 ， 也 必 不 受 害 ；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手 按 病 人 ， 病 人 就 必 好 了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/>
              <a:t>林前</a:t>
            </a:r>
            <a:r>
              <a:rPr lang="en-US" altLang="ja-JP" sz="3200" dirty="0"/>
              <a:t>12:7–9</a:t>
            </a:r>
            <a:endParaRPr lang="ja-JP" altLang="en-US" sz="320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>
                <a:solidFill>
                  <a:srgbClr val="0432FF"/>
                </a:solidFill>
                <a:latin typeface="system-ui"/>
              </a:rPr>
              <a:t>聖 靈 顯 在 各 人 身 上 ， 是 叫 人 得 益 處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這 人 蒙 聖 靈 賜 他 智 慧 的 言 語 ， 那 人 也 蒙 這 位 聖 靈 賜 他 知 識 的 言 語 ，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又 有 一 人 蒙 這 位 聖 靈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賜 他 信 心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還 有 一 人 蒙 這 位 聖 靈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賜 他 醫 病 的 恩 賜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</a:t>
            </a:r>
            <a:endParaRPr lang="en-US" altLang="ja-JP" sz="3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7D92E2-E88B-7230-B8B8-34D6EE6D5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89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54188-7595-9198-1A5E-690C5C845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30" y="399326"/>
            <a:ext cx="11160889" cy="419582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神的名字之一耶和華拉法</a:t>
            </a:r>
            <a:r>
              <a:rPr lang="en-US" altLang="ja-JP" sz="3200" b="1" dirty="0"/>
              <a:t>: </a:t>
            </a:r>
            <a:r>
              <a:rPr lang="ja-JP" altLang="en-US" sz="3200" b="1"/>
              <a:t>耶和華是我的醫治者。</a:t>
            </a:r>
            <a:endParaRPr lang="en-US" altLang="ja-JP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醫治是神性情和生命特質</a:t>
            </a:r>
            <a:endParaRPr lang="en-US" altLang="ja-JP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32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 i="0">
                <a:solidFill>
                  <a:srgbClr val="000000"/>
                </a:solidFill>
                <a:effectLst/>
                <a:latin typeface="system-ui"/>
              </a:rPr>
              <a:t>出</a:t>
            </a:r>
            <a:r>
              <a:rPr lang="en-US" altLang="ja-JP" sz="3200" b="1" i="0" dirty="0">
                <a:solidFill>
                  <a:srgbClr val="000000"/>
                </a:solidFill>
                <a:effectLst/>
                <a:latin typeface="system-ui"/>
              </a:rPr>
              <a:t>15:26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26 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又 說 ： 你 若 留 意 聽 耶 和 華 ─ 你 神 的 話 ， 又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行 我 眼 中 看 為 正 的 事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留 心 聽 我 的 誡 命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守 我 一 切 的 律 例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我 就 不 將 所 加 與 埃 及 人 的 疾 病 加 在 你 身 上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為 我 ─ 耶 和 華 是 醫 治 你 的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br>
              <a:rPr lang="ja-JP" altLang="en-US" sz="3200">
                <a:solidFill>
                  <a:srgbClr val="0432FF"/>
                </a:solidFill>
              </a:rPr>
            </a:br>
            <a:endParaRPr lang="en-US" altLang="ja-JP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ja-JP" altLang="en-US" sz="3200" b="1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DAA02-2375-9E0F-E2E0-5A48D2CB5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34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B2A1A-7C24-1703-3D00-B32C18349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8" y="405114"/>
            <a:ext cx="11087582" cy="577184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神把同樣的呼召，能力與恩典交給祂的教會：</a:t>
            </a:r>
            <a:endParaRPr lang="en-US" altLang="ja-JP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醫治釋放是耶穌在地上的服事之一</a:t>
            </a:r>
            <a:endParaRPr lang="en-US" altLang="ja-JP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耶穌在地上行走時， 仰望天父的帶領</a:t>
            </a:r>
            <a:r>
              <a:rPr lang="en-US" altLang="ja-JP" sz="3200" b="1" dirty="0"/>
              <a:t>,</a:t>
            </a:r>
            <a:r>
              <a:rPr lang="ja-JP" altLang="en-US" sz="3200" b="1"/>
              <a:t>祂的服事包括醫治，釋放，恢復，安慰。</a:t>
            </a:r>
            <a:endParaRPr lang="en-US" altLang="ja-JP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ja-JP" sz="3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200" b="1"/>
              <a:t>約</a:t>
            </a:r>
            <a:r>
              <a:rPr lang="en-US" altLang="ja-JP" sz="3200" b="1" dirty="0"/>
              <a:t>14:12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200" b="1" baseline="30000" dirty="0"/>
              <a:t>12</a:t>
            </a:r>
            <a:r>
              <a:rPr lang="en-US" altLang="ja-JP" sz="3200" b="1" dirty="0"/>
              <a:t> </a:t>
            </a:r>
            <a:r>
              <a:rPr lang="ja-JP" altLang="en-US" sz="3200" b="1">
                <a:solidFill>
                  <a:srgbClr val="0432FF"/>
                </a:solidFill>
              </a:rPr>
              <a:t>我 實 實 在 在 的 告 訴 你 們 ， 我 所 做 的 事 ， 信 我 的 人 也 要 做 ， 並 且 要 做 比 這 更 大 的 事 ， 因 為 </a:t>
            </a:r>
            <a:r>
              <a:rPr lang="ja-JP" altLang="en-US" sz="3200" b="1">
                <a:solidFill>
                  <a:srgbClr val="C00000"/>
                </a:solidFill>
              </a:rPr>
              <a:t>我 往 父 那 裡 去 。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29E21-C6AD-6689-2F1C-446DDA6F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13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BC8B0-FE8C-C0B6-8FBB-ED48F51A1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6597"/>
          </a:xfrm>
        </p:spPr>
        <p:txBody>
          <a:bodyPr>
            <a:normAutofit fontScale="90000"/>
          </a:bodyPr>
          <a:lstStyle/>
          <a:p>
            <a:pPr algn="ctr"/>
            <a:r>
              <a:rPr lang="ja-JP" altLang="en-US" b="1"/>
              <a:t>聖經與歷代見證的基礎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C6814-5905-95C8-B302-8EB169DBE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940" y="1149027"/>
            <a:ext cx="10986370" cy="53438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/>
              <a:t>神從來不是理論的神，</a:t>
            </a:r>
            <a:r>
              <a:rPr lang="ja-JP" altLang="en-US" sz="3200" b="1"/>
              <a:t>而是親自動工</a:t>
            </a:r>
            <a:r>
              <a:rPr lang="ja-JP" altLang="en-US" sz="3200"/>
              <a:t>、</a:t>
            </a:r>
            <a:r>
              <a:rPr lang="ja-JP" altLang="en-US" sz="3200" b="1"/>
              <a:t>介入的神</a:t>
            </a:r>
            <a:r>
              <a:rPr lang="en-US" altLang="ja-JP" sz="3200" b="1" dirty="0"/>
              <a:t> (divine intervention) </a:t>
            </a:r>
          </a:p>
          <a:p>
            <a:pPr marL="0" indent="0">
              <a:buNone/>
            </a:pPr>
            <a:endParaRPr lang="ja-JP" altLang="en-US" sz="3200"/>
          </a:p>
          <a:p>
            <a:pPr marL="0" indent="0">
              <a:buNone/>
            </a:pPr>
            <a:r>
              <a:rPr lang="ja-JP" altLang="en-US" sz="3200" b="1"/>
              <a:t>聖經中的醫治</a:t>
            </a:r>
            <a:endParaRPr lang="en-US" altLang="ja-JP" sz="3200" b="1" dirty="0"/>
          </a:p>
          <a:p>
            <a:pPr marL="0" indent="0">
              <a:buNone/>
            </a:pPr>
            <a:r>
              <a:rPr lang="ja-JP" altLang="en-US" sz="3200"/>
              <a:t>耶穌</a:t>
            </a:r>
            <a:r>
              <a:rPr lang="en-US" altLang="ja-JP" sz="3200" dirty="0"/>
              <a:t>:</a:t>
            </a:r>
            <a:endParaRPr lang="ja-JP" altLang="en-US" sz="3200" b="1"/>
          </a:p>
          <a:p>
            <a:r>
              <a:rPr lang="ja-JP" altLang="en-US" sz="3200" b="1"/>
              <a:t>醫治瞎眼</a:t>
            </a:r>
            <a:r>
              <a:rPr lang="ja-JP" altLang="en-US" sz="3200"/>
              <a:t>、瘸腿、麻瘋、流血症、中風、癲癇</a:t>
            </a:r>
          </a:p>
          <a:p>
            <a:r>
              <a:rPr lang="ja-JP" altLang="en-US" sz="3200" b="1"/>
              <a:t>使拉撒路復活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/>
              <a:t>使被鬼附的得釋放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/>
              <a:t>使彼得岳母發燒得到痊癒</a:t>
            </a:r>
          </a:p>
          <a:p>
            <a:pPr marL="0" indent="0">
              <a:buNone/>
            </a:pPr>
            <a:r>
              <a:rPr lang="ja-JP" altLang="en-US" sz="3200" b="1"/>
              <a:t>早期教會使多人得醫治（彼得、保羅）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F4E10-1E22-CCB3-EEC7-013ABD817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48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EA0F8-6BE3-318E-D375-0E0619F2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949" y="183325"/>
            <a:ext cx="10515600" cy="1325563"/>
          </a:xfrm>
        </p:spPr>
        <p:txBody>
          <a:bodyPr/>
          <a:lstStyle/>
          <a:p>
            <a:pPr algn="ctr"/>
            <a:r>
              <a:rPr lang="ja-JP" altLang="en-US" b="1"/>
              <a:t>醫治的最高目的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9A0AB-902E-360C-E6C5-8ADD04809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2664"/>
            <a:ext cx="10393101" cy="53320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3600" b="1"/>
              <a:t>耶穌醫治瞎眼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500" b="1"/>
              <a:t>約翰福音 </a:t>
            </a:r>
            <a:r>
              <a:rPr lang="en-US" altLang="ja-JP" sz="3500" b="1" dirty="0"/>
              <a:t>9:1–3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baseline="30000" dirty="0">
                <a:solidFill>
                  <a:srgbClr val="0432FF"/>
                </a:solidFill>
                <a:latin typeface="system-ui"/>
              </a:rPr>
              <a:t>1 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耶 穌 過 去 的 時 候 ， 看 見 一 個 人 生 來 是 瞎 眼 的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2 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門 徒 問 耶 穌 說 ： 拉 比 ， 這 人 生 來 是 瞎 眼 的 ， 是 誰 犯 了 罪 ？ 是 這 人 呢 ？ 是 他 父 母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耶 穌 回 答 說 ： 也 不 是 這 人 犯 了 罪 ， 也 不 是 他 父 母 犯 了 罪 ，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是 要 在 他 身 上 顯 出 神 的 作 為 來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 。</a:t>
            </a:r>
            <a:endParaRPr lang="en-US" altLang="ja-JP" sz="35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r>
              <a:rPr lang="ja-JP" altLang="en-US" sz="3500" b="1"/>
              <a:t>醫治不是因為人配得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500" b="1"/>
              <a:t>不一定是追究罪因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500" b="1">
                <a:solidFill>
                  <a:srgbClr val="C00000"/>
                </a:solidFill>
              </a:rPr>
              <a:t>乃是為了顯出神的作為</a:t>
            </a:r>
            <a:r>
              <a:rPr lang="en-US" altLang="ja-JP" sz="3500" b="1" dirty="0">
                <a:solidFill>
                  <a:srgbClr val="C00000"/>
                </a:solidFill>
              </a:rPr>
              <a:t>, </a:t>
            </a:r>
            <a:r>
              <a:rPr lang="ja-JP" altLang="en-US" sz="3500" b="1">
                <a:solidFill>
                  <a:srgbClr val="C00000"/>
                </a:solidFill>
              </a:rPr>
              <a:t>榮耀天父</a:t>
            </a:r>
            <a:endParaRPr lang="en-US" altLang="ja-JP" sz="3500" b="1" dirty="0">
              <a:solidFill>
                <a:srgbClr val="C00000"/>
              </a:solidFill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ja-JP" altLang="en-US" sz="3500" b="1" i="0">
              <a:solidFill>
                <a:srgbClr val="0432FF"/>
              </a:solidFill>
              <a:effectLst/>
              <a:latin typeface="system-ui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CF1D9-E902-AA18-9E2C-C047FC1E8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4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B32B1-5804-4358-B8A5-CFC1FF0F0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b="1"/>
              <a:t>醫治的最終目的：榮耀天父</a:t>
            </a:r>
            <a:br>
              <a:rPr lang="ja-JP" altLang="en-US" b="1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39A57-CAB0-6208-4930-982120FA0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683" y="607512"/>
            <a:ext cx="11973317" cy="6356959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51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100" b="1"/>
              <a:t>醫治引人歸榮耀給神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100" b="1"/>
              <a:t>馬太福音 </a:t>
            </a:r>
            <a:r>
              <a:rPr lang="en-US" altLang="ja-JP" sz="5100" b="1" dirty="0"/>
              <a:t>15:31</a:t>
            </a:r>
            <a:br>
              <a:rPr lang="ja-JP" altLang="en-US" sz="5100"/>
            </a:b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31 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甚 至 眾 人 都 希 奇 ； 因 為 看 見 啞 吧 說 話 ， 殘 疾 的 痊 愈 ， 瘸 子 行 走 ， 瞎 子 看 見 ， 他 們 就 </a:t>
            </a:r>
            <a:r>
              <a:rPr lang="ja-JP" altLang="en-US" sz="5100" b="1" i="0">
                <a:solidFill>
                  <a:srgbClr val="C00000"/>
                </a:solidFill>
                <a:effectLst/>
                <a:latin typeface="system-ui"/>
              </a:rPr>
              <a:t>歸 榮 耀 給 以 色 列 的 神 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5100" b="1" dirty="0">
              <a:solidFill>
                <a:srgbClr val="0432FF"/>
              </a:solidFill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51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100" b="1"/>
              <a:t>醫治引人信靠神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100" b="1"/>
              <a:t>約翰福音 </a:t>
            </a:r>
            <a:r>
              <a:rPr lang="en-US" altLang="ja-JP" sz="5100" b="1" dirty="0"/>
              <a:t>11:4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51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耶 穌 聽 見 ， 就 說 ： 這 病 不 至 於 死 </a:t>
            </a:r>
            <a:r>
              <a:rPr lang="ja-JP" altLang="en-US" sz="5100" b="1" i="0">
                <a:solidFill>
                  <a:srgbClr val="C00000"/>
                </a:solidFill>
                <a:effectLst/>
                <a:latin typeface="system-ui"/>
              </a:rPr>
              <a:t>， 乃 是 為 神 的 榮 耀 ， 叫 神 的 兒 子 因 此 得 榮 耀 </a:t>
            </a:r>
            <a:r>
              <a:rPr lang="ja-JP" altLang="en-US" sz="51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51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ja-JP" sz="5100" b="1" dirty="0">
              <a:solidFill>
                <a:srgbClr val="0432FF"/>
              </a:solidFill>
              <a:latin typeface="system-u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5100"/>
              <a:t>拉撒路復活也是同樣原則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1FF90-BAA8-F445-BB3E-8C82EBAEF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82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5B85B-F442-32EE-CA3C-4A718ED39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86437"/>
            <a:ext cx="10515600" cy="1325563"/>
          </a:xfrm>
        </p:spPr>
        <p:txBody>
          <a:bodyPr/>
          <a:lstStyle/>
          <a:p>
            <a:pPr algn="ctr"/>
            <a:br>
              <a:rPr lang="en-US" altLang="ja-JP" sz="4400" b="1" dirty="0">
                <a:solidFill>
                  <a:srgbClr val="0432FF"/>
                </a:solidFill>
                <a:latin typeface="system-ui"/>
              </a:rPr>
            </a:br>
            <a:r>
              <a:rPr lang="ja-JP" altLang="en-US" sz="4400" b="1"/>
              <a:t>拉撒路復活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0DDD0-5FB4-0334-3E1E-6D2486D83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041" y="939126"/>
            <a:ext cx="11398685" cy="5782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 b="0" i="0">
                <a:solidFill>
                  <a:srgbClr val="000000"/>
                </a:solidFill>
                <a:effectLst/>
                <a:latin typeface="system-ui"/>
              </a:rPr>
              <a:t>約 翰 福 音 </a:t>
            </a:r>
            <a:r>
              <a:rPr lang="en-US" altLang="ja-JP" sz="3200" b="0" i="0" dirty="0">
                <a:solidFill>
                  <a:srgbClr val="000000"/>
                </a:solidFill>
                <a:effectLst/>
                <a:latin typeface="system-ui"/>
              </a:rPr>
              <a:t>11:3-15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他 姐 妹 兩 個 就 打 發 人 去 見 耶 穌 ， 說 ： 主 阿 ， 你 所 愛 的 人 病 了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穌 聽 見 ， 就 說 ：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這 病 不 至 於 死 ， 乃 是 為 神 的 榮 耀 ， 叫 神 的 兒 子 因 此 得 榮 耀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穌 素 來 愛 馬 大 和 他 妹 子 並 拉 撒 路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6 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聽 見 拉 撒 路 病 了 。 就 在 所 居 之 地 仍 住 了 兩 天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7 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然 後 對 門 徒 說 ： 我 們 再 往 猶 太 去 罷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門 徒 說 ： 拉 比 ， 猶 太 人 近 來 要 拿 石 頭 打 你 ， 你 還 往 那 裡 去 麼 ？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5C9542-8ACC-7431-1F43-CCDA638B6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9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7974A-DBD9-8A37-8EAA-952EA9CFE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729" y="503357"/>
            <a:ext cx="11003071" cy="585128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ja-JP" altLang="en-US" sz="3500" b="0" i="0">
                <a:solidFill>
                  <a:srgbClr val="000000"/>
                </a:solidFill>
                <a:effectLst/>
                <a:latin typeface="system-ui"/>
              </a:rPr>
              <a:t>約 翰 福 音 </a:t>
            </a:r>
            <a:r>
              <a:rPr lang="en-US" altLang="ja-JP" sz="3500" b="0" i="0" dirty="0">
                <a:solidFill>
                  <a:srgbClr val="000000"/>
                </a:solidFill>
                <a:effectLst/>
                <a:latin typeface="system-ui"/>
              </a:rPr>
              <a:t>11:3-15 (cont.) 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耶 穌 回 答 說 ： 白 日 不 是 有 十 二 小 時 麼 ？ 人 在 白 日 走 路 ， 就 不 至 跌 倒 ， 因 為 看 見 這 世 上 的 光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若 在 黑 夜 走 路 ， 就 必 跌 倒 ， 因 為 他 沒 有 光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耶 穌 說 了 這 話 ， 隨 後 對 他 們 說 ：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們 的 朋 友 拉 撒 路 睡 了 ， 我 去 叫 醒 他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12 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門 徒 說 ： 主 阿 ， 他 若 睡 了 ， 就 必 好 了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13 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耶 穌 這 話 是 指 著 他 死 說 的 ， 他 們 卻 以 為 是 說 照 常 睡 了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14 </a:t>
            </a:r>
            <a:r>
              <a:rPr lang="ja-JP" altLang="en-US" sz="3500" b="1" i="0">
                <a:solidFill>
                  <a:srgbClr val="0432FF"/>
                </a:solidFill>
                <a:effectLst/>
                <a:latin typeface="system-ui"/>
              </a:rPr>
              <a:t>耶 穌 就 明 明 的 告 訴 他 們 說 ： 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拉 撒 路 死 了 。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3500" b="1" i="0" baseline="30000" dirty="0">
                <a:solidFill>
                  <a:srgbClr val="0432FF"/>
                </a:solidFill>
                <a:effectLst/>
                <a:latin typeface="system-ui"/>
              </a:rPr>
              <a:t>15 </a:t>
            </a:r>
            <a:r>
              <a:rPr lang="ja-JP" altLang="en-US" sz="3500" b="1" i="0">
                <a:solidFill>
                  <a:srgbClr val="C00000"/>
                </a:solidFill>
                <a:effectLst/>
                <a:latin typeface="system-ui"/>
              </a:rPr>
              <a:t>我 沒 有 在 那 裡 就 歡 喜 ， 這 是 為 你 們 的 緣 故 ， 好 叫 你 們 相 信 。 如 今 我 們 可 以 往 他 那 裡 去 罷 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D232FF-0002-658A-CFE5-A4C9FBCE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51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B0F24-8D3F-5FC4-5BFA-D08A7BA87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77" y="438411"/>
            <a:ext cx="11028123" cy="573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800" b="0" i="0">
                <a:solidFill>
                  <a:srgbClr val="000000"/>
                </a:solidFill>
                <a:effectLst/>
                <a:latin typeface="system-ui"/>
              </a:rPr>
              <a:t>約 翰 福 音 </a:t>
            </a:r>
            <a:r>
              <a:rPr lang="en-US" altLang="ja-JP" sz="2800" b="0" i="0" dirty="0">
                <a:solidFill>
                  <a:srgbClr val="000000"/>
                </a:solidFill>
                <a:effectLst/>
                <a:latin typeface="system-ui"/>
              </a:rPr>
              <a:t>11:40-45 (cont.) 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40 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耶 穌 說 ： 我 不 是 對 你 說 過 ，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你 若 信 ， 就 必 看 見 神 的 榮 耀 麼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？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41 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他 們 就 把 石 頭 挪 開 。 耶 穌 舉 目 望 天 ， 說 ： 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父 阿 ， 我 感 謝 你 ， 因 為 你 已 經 聽 我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42 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我 也 知 道 你 常 聽 我 ， 但 我 說 這 話 是 為 周 圍 站 著 的 眾 人 ， 叫 他 們 信 是 你 差 了 我 來 。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43 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說 了 這 話 ， 就 大 聲 呼 叫 說 ： 拉 撒 路 出 來 ！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44 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那 死 人 就 出 來 了 ， 手 腳 裹 著 布 ， 臉 上 包 著 手 巾 。 耶 穌 對 他 們 說 ， 解 開 ， 叫 他 走 ！</a:t>
            </a:r>
          </a:p>
          <a:p>
            <a:pPr marL="0" indent="0" algn="l">
              <a:buNone/>
            </a:pPr>
            <a:r>
              <a:rPr lang="en-US" altLang="ja-JP" b="1" i="0" baseline="30000" dirty="0">
                <a:solidFill>
                  <a:srgbClr val="0432FF"/>
                </a:solidFill>
                <a:effectLst/>
                <a:latin typeface="system-ui"/>
              </a:rPr>
              <a:t>45 </a:t>
            </a:r>
            <a:r>
              <a:rPr lang="ja-JP" altLang="en-US" b="1" i="0">
                <a:solidFill>
                  <a:srgbClr val="C00000"/>
                </a:solidFill>
                <a:effectLst/>
                <a:latin typeface="system-ui"/>
              </a:rPr>
              <a:t>那 些 來 看 馬 利 亞 的 猶 太 人 見 了 耶 穌 所 做 的 事 ， 就 多 有 信 他 的 </a:t>
            </a:r>
            <a:r>
              <a:rPr lang="ja-JP" altLang="en-US" b="1" i="0">
                <a:solidFill>
                  <a:srgbClr val="0432FF"/>
                </a:solidFill>
                <a:effectLst/>
                <a:latin typeface="system-ui"/>
              </a:rPr>
              <a:t>；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7A290-C5CC-4962-6F33-CBB2CFCD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34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4DF4B-5CD2-FDB9-C54A-0EBD0D67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14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C17794-F3FE-6777-5C11-FE47C5E48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679" y="748386"/>
            <a:ext cx="10515600" cy="4351338"/>
          </a:xfrm>
        </p:spPr>
        <p:txBody>
          <a:bodyPr/>
          <a:lstStyle/>
          <a:p>
            <a:pPr marL="0" indent="0" algn="l">
              <a:buNone/>
            </a:pPr>
            <a:r>
              <a:rPr lang="ja-JP" altLang="en-US" sz="3200" b="0" i="0">
                <a:solidFill>
                  <a:srgbClr val="000000"/>
                </a:solidFill>
                <a:effectLst/>
                <a:latin typeface="system-ui"/>
              </a:rPr>
              <a:t>約 翰 福 音 </a:t>
            </a:r>
            <a:r>
              <a:rPr lang="en-US" altLang="ja-JP" sz="3200" b="0" i="0" dirty="0">
                <a:solidFill>
                  <a:srgbClr val="000000"/>
                </a:solidFill>
                <a:effectLst/>
                <a:latin typeface="system-ui"/>
              </a:rPr>
              <a:t>12:9-11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有 許 多 猶 太 人 知 道 耶 穌 在 那 裡 ， 就 來 了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不 但 是 為 耶 穌 的 緣 故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也 是 要 看 他 從 死 裡 所 復 活 的 拉 撒 路 。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10 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但 祭 司 長 商 議 連 拉 撒 路 也 要 殺 了 ；</a:t>
            </a:r>
          </a:p>
          <a:p>
            <a:pPr marL="0" indent="0" algn="l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11 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因 有 好 些 猶 太 人 為 拉 撒 路 的 緣 故 ， 回 去 信 了 耶 穌 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78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C1862-A163-8741-8264-5B29FDB4C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333"/>
            <a:ext cx="10515600" cy="769194"/>
          </a:xfrm>
        </p:spPr>
        <p:txBody>
          <a:bodyPr/>
          <a:lstStyle/>
          <a:p>
            <a:pPr algn="ctr"/>
            <a:r>
              <a:rPr lang="ja-JP" altLang="en-US" b="1"/>
              <a:t>父神的工作</a:t>
            </a:r>
            <a:r>
              <a:rPr lang="en-US" altLang="ja-JP" b="1" dirty="0"/>
              <a:t>: </a:t>
            </a:r>
            <a:r>
              <a:rPr lang="ja-JP" altLang="en-US" b="1"/>
              <a:t>耶穌的醫治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95202-0C13-8773-2E86-CB31CB7E0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67" y="856527"/>
            <a:ext cx="11424213" cy="588520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4100" b="1"/>
              <a:t>耶穌只做父所做的</a:t>
            </a:r>
            <a:r>
              <a:rPr lang="en-US" altLang="ja-JP" sz="4100" b="1" dirty="0"/>
              <a:t>: </a:t>
            </a:r>
            <a:r>
              <a:rPr lang="ja-JP" altLang="en-US" sz="4100" b="1"/>
              <a:t>耶穌的每一次醫治，都是父神心意的彰顯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4100" b="1"/>
              <a:t>約翰福音 </a:t>
            </a:r>
            <a:r>
              <a:rPr lang="en-US" altLang="ja-JP" sz="4100" b="1" dirty="0"/>
              <a:t>5:19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19 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耶 穌 對 他 們 說 ： 我 實 實 在 在 的 告 訴 你 們 ， 子 憑 著 自 己 不 能 做 甚 麼 ， </a:t>
            </a:r>
            <a:r>
              <a:rPr lang="ja-JP" altLang="en-US" sz="4100" b="1" i="0">
                <a:solidFill>
                  <a:srgbClr val="C00000"/>
                </a:solidFill>
                <a:effectLst/>
                <a:latin typeface="system-ui"/>
              </a:rPr>
              <a:t>惟 有 看 見 父 所 做 的 ， 子 才 能 做 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； 父 所 做 的 事 ， 子 也 照 樣 做 。</a:t>
            </a:r>
            <a:endParaRPr lang="en-US" altLang="ja-JP" sz="41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4100" b="1"/>
              <a:t>榮耀父神是耶穌一生的目標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4100" b="1"/>
              <a:t>約翰福音 </a:t>
            </a:r>
            <a:r>
              <a:rPr lang="en-US" altLang="ja-JP" sz="4100" b="1" dirty="0"/>
              <a:t>17:4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4100" b="1" i="0" baseline="30000" dirty="0">
                <a:solidFill>
                  <a:srgbClr val="0432FF"/>
                </a:solidFill>
                <a:effectLst/>
                <a:latin typeface="system-ui"/>
              </a:rPr>
              <a:t>4 </a:t>
            </a:r>
            <a:r>
              <a:rPr lang="ja-JP" altLang="en-US" sz="4100" b="1" i="0">
                <a:solidFill>
                  <a:srgbClr val="0432FF"/>
                </a:solidFill>
                <a:effectLst/>
                <a:latin typeface="system-ui"/>
              </a:rPr>
              <a:t>我 在 地 上 已 經 榮 耀 你 ， 你 所 託 付 我 的 事 ， 我 已 成 全 了 。</a:t>
            </a:r>
            <a:endParaRPr lang="en-US" altLang="ja-JP" sz="41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>
              <a:lnSpc>
                <a:spcPct val="120000"/>
              </a:lnSpc>
            </a:pPr>
            <a:r>
              <a:rPr lang="ja-JP" altLang="en-US" sz="4100" b="1"/>
              <a:t>醫治不是彰顯自己的恩賜</a:t>
            </a:r>
            <a:r>
              <a:rPr lang="en-US" altLang="ja-JP" sz="4100" b="1" dirty="0"/>
              <a:t>, </a:t>
            </a:r>
            <a:r>
              <a:rPr lang="ja-JP" altLang="en-US" sz="4100" b="1">
                <a:solidFill>
                  <a:srgbClr val="C00000"/>
                </a:solidFill>
              </a:rPr>
              <a:t>是完成父神的旨意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501B2-A15A-ECE6-69DE-9591AE424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688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161E5-F4AC-6758-DB37-96B3E5253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79" y="-144162"/>
            <a:ext cx="10515600" cy="1325563"/>
          </a:xfrm>
        </p:spPr>
        <p:txBody>
          <a:bodyPr/>
          <a:lstStyle/>
          <a:p>
            <a:pPr algn="ctr"/>
            <a:r>
              <a:rPr lang="ja-JP" altLang="en-US" b="1"/>
              <a:t>叫瞎眼得看見的屬靈意義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8FDAF-AEDC-1D89-98D1-5BEAB5D06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22" y="568476"/>
            <a:ext cx="12058178" cy="640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200" b="1"/>
              <a:t>彌賽亞的標記</a:t>
            </a:r>
          </a:p>
          <a:p>
            <a:pPr marL="0" indent="0">
              <a:buNone/>
            </a:pPr>
            <a:r>
              <a:rPr lang="ja-JP" altLang="en-US" sz="3200" b="1"/>
              <a:t>以賽亞書 </a:t>
            </a:r>
            <a:r>
              <a:rPr lang="en-US" altLang="ja-JP" sz="3200" b="1" dirty="0"/>
              <a:t>35:5</a:t>
            </a:r>
          </a:p>
          <a:p>
            <a:pPr marL="0" indent="0"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5 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那 時 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瞎 子 的 眼 必 睜 開 ； 聾 子 的 耳 必 開 通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b="1"/>
              <a:t>以賽亞書 </a:t>
            </a:r>
            <a:r>
              <a:rPr lang="en-US" altLang="ja-JP" sz="3200" b="1" dirty="0"/>
              <a:t>61:1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1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主 耶 和 華 的 靈 在 我 身 上 ； 因 為 耶 和 華 用 膏 膏 我 ， 叫 我 傳 好 信 息 給 謙 卑 的 人 （ 或 譯 ： 傳 福 音 給 貧 窮 的 人 ） ， 差 遣 我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醫 好 傷 心 的 人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報 告 被 擄 的 得 釋 放 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， </a:t>
            </a:r>
            <a:r>
              <a:rPr lang="ja-JP" altLang="en-US" sz="3200" b="1" i="0">
                <a:solidFill>
                  <a:srgbClr val="C00000"/>
                </a:solidFill>
                <a:effectLst/>
                <a:latin typeface="system-ui"/>
              </a:rPr>
              <a:t>被 囚 的 出 監 牢 ；</a:t>
            </a:r>
            <a:endParaRPr lang="en-US" altLang="ja-JP" sz="3200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200" b="1"/>
              <a:t>耶穌的醫治應驗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 b="1"/>
              <a:t>祂是應許的彌賽亞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 b="1"/>
              <a:t>天國已臨到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41099-6AA6-0C08-FA5E-B42BAF706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35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B5CDC-D732-E3DA-84A4-9DD0CD1E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b="1"/>
              <a:t>身體醫治的屬靈啟示</a:t>
            </a:r>
            <a:br>
              <a:rPr lang="ja-JP" altLang="en-US" b="1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25284-19C0-8588-2042-9662F5490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833" y="1139868"/>
            <a:ext cx="10952967" cy="523778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800" b="1"/>
              <a:t>約翰福音 </a:t>
            </a:r>
            <a:r>
              <a:rPr lang="en-US" altLang="ja-JP" sz="3800" b="1" dirty="0"/>
              <a:t>9:35–38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35 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耶 穌 聽 說 他 們 把 他 趕 出 去 ， 後 來 遇 見 他 ， 就 說 ： 你 信 神 的 兒 子 麼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36 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他 回 答 說 ： 主 阿 ， 誰 是 神 的 兒 子 ， 叫 我 信 他 呢 ？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37 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耶 穌 說 ： 你 已 經 看 見 他 ， 現 在 和 你 說 話 的 就 是 他 。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38 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他 說 ： 主 阿 ， 我 信 ！ </a:t>
            </a:r>
            <a:r>
              <a:rPr lang="ja-JP" altLang="en-US" sz="3800" b="1" i="0">
                <a:solidFill>
                  <a:srgbClr val="C00000"/>
                </a:solidFill>
                <a:effectLst/>
                <a:latin typeface="system-ui"/>
              </a:rPr>
              <a:t>就 拜 耶 穌 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ja-JP" altLang="en-US" sz="3800"/>
            </a:br>
            <a:r>
              <a:rPr lang="ja-JP" altLang="en-US" sz="3800"/>
              <a:t>那得醫治的人認識耶穌</a:t>
            </a:r>
            <a:r>
              <a:rPr lang="en-US" altLang="ja-JP" sz="3800" dirty="0"/>
              <a:t>,</a:t>
            </a:r>
            <a:r>
              <a:rPr lang="ja-JP" altLang="en-US" sz="3800"/>
              <a:t>敬拜祂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3800"/>
              <a:t>真正的重點不只是肉眼得看見</a:t>
            </a:r>
            <a:r>
              <a:rPr lang="en-US" altLang="ja-JP" sz="3800" dirty="0"/>
              <a:t>,</a:t>
            </a:r>
            <a:r>
              <a:rPr lang="ja-JP" altLang="en-US" sz="3800"/>
              <a:t> 而是心靈</a:t>
            </a:r>
            <a:r>
              <a:rPr lang="ja-JP" altLang="en-US" sz="3800" b="1">
                <a:solidFill>
                  <a:srgbClr val="C00000"/>
                </a:solidFill>
              </a:rPr>
              <a:t>認識神</a:t>
            </a:r>
            <a:r>
              <a:rPr lang="en-US" altLang="ja-JP" sz="3800" b="1" dirty="0">
                <a:solidFill>
                  <a:srgbClr val="C00000"/>
                </a:solidFill>
              </a:rPr>
              <a:t>,</a:t>
            </a:r>
            <a:r>
              <a:rPr lang="ja-JP" altLang="en-US" sz="3800" b="1">
                <a:solidFill>
                  <a:srgbClr val="C00000"/>
                </a:solidFill>
              </a:rPr>
              <a:t>敬拜神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31CD5-0743-A24B-6A9B-6318A076F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02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03CA-CFAA-0615-5655-ECB5A1213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/>
              <a:t>與法利賽人的對比：誰是真正的瞎眼？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4B3A1-E7A7-B711-45A2-A6B941650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sz="3200" b="1"/>
              <a:t>約翰福音 </a:t>
            </a:r>
            <a:r>
              <a:rPr lang="en-US" altLang="ja-JP" sz="3200" b="1" dirty="0"/>
              <a:t>9:39</a:t>
            </a:r>
            <a:br>
              <a:rPr lang="ja-JP" altLang="en-US" sz="3200"/>
            </a:br>
            <a:r>
              <a:rPr lang="en-US" altLang="ja-JP" sz="3200" b="1" i="0" baseline="30000" dirty="0">
                <a:solidFill>
                  <a:srgbClr val="0432FF"/>
                </a:solidFill>
                <a:effectLst/>
                <a:latin typeface="system-ui"/>
              </a:rPr>
              <a:t>39 </a:t>
            </a:r>
            <a:r>
              <a:rPr lang="ja-JP" altLang="en-US" sz="3200" b="1" i="0">
                <a:solidFill>
                  <a:srgbClr val="0432FF"/>
                </a:solidFill>
                <a:effectLst/>
                <a:latin typeface="system-ui"/>
              </a:rPr>
              <a:t>耶 穌 說 ： 我 為 審 判 到 這 世 上 來 ， 叫 不 能 看 見 的 ， 可 以 看 見 ； 能 看 見 的 ， 反 瞎 了 眼 。 </a:t>
            </a:r>
            <a:endParaRPr lang="en-US" altLang="ja-JP" sz="3200" b="1" i="0" dirty="0">
              <a:solidFill>
                <a:srgbClr val="0432FF"/>
              </a:solidFill>
              <a:effectLst/>
              <a:latin typeface="system-u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system-ui"/>
            </a:endParaRPr>
          </a:p>
          <a:p>
            <a:r>
              <a:rPr lang="ja-JP" altLang="en-US" sz="3200"/>
              <a:t>身體瞎眼被醫治</a:t>
            </a:r>
            <a:endParaRPr lang="en-US" altLang="ja-JP" sz="3200" dirty="0"/>
          </a:p>
          <a:p>
            <a:r>
              <a:rPr lang="ja-JP" altLang="en-US" sz="3200"/>
              <a:t>心靈瞎眼卻拒絕光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7E5B7-0D26-AEBD-9705-9264E5B2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5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AB1E3-7E1E-7D23-53A3-7CD72BA8E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993" y="-140711"/>
            <a:ext cx="10515600" cy="1325563"/>
          </a:xfrm>
        </p:spPr>
        <p:txBody>
          <a:bodyPr/>
          <a:lstStyle/>
          <a:p>
            <a:pPr algn="ctr"/>
            <a:r>
              <a:rPr lang="ja-JP" altLang="en-US" b="1"/>
              <a:t>歷代見證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BF627-7C45-9378-65C8-67A238FF6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521" y="1184852"/>
            <a:ext cx="11216014" cy="5475505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800" dirty="0"/>
              <a:t>Smith Wigglesworth </a:t>
            </a:r>
            <a:r>
              <a:rPr lang="ja-JP" altLang="en-US" sz="3800"/>
              <a:t>的信心醫治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800" dirty="0"/>
              <a:t>Kathryn Kuhlman </a:t>
            </a:r>
            <a:r>
              <a:rPr lang="ja-JP" altLang="en-US" sz="3800"/>
              <a:t>的恩膏醫治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800" dirty="0"/>
              <a:t>Dr. Kraft </a:t>
            </a:r>
            <a:r>
              <a:rPr lang="ja-JP" altLang="en-US" sz="3800"/>
              <a:t>的權能事奉與釋放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800"/>
              <a:t>全球靈恩復興中的醫治運動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800"/>
              <a:t>今日數以萬計的醫治奇蹟與恢復見證</a:t>
            </a:r>
          </a:p>
          <a:p>
            <a:r>
              <a:rPr lang="ja-JP" altLang="en-US" sz="3800"/>
              <a:t>神昨日、今日、直到永遠是一樣的</a:t>
            </a:r>
            <a:endParaRPr lang="en-US" altLang="ja-JP" sz="3800" dirty="0"/>
          </a:p>
          <a:p>
            <a:pPr marL="0" indent="0">
              <a:buNone/>
            </a:pPr>
            <a:endParaRPr lang="en-US" altLang="ja-JP" sz="3800" dirty="0"/>
          </a:p>
          <a:p>
            <a:pPr marL="0" indent="0">
              <a:buNone/>
            </a:pPr>
            <a:r>
              <a:rPr lang="ja-JP" altLang="en-US" sz="3800"/>
              <a:t>來</a:t>
            </a:r>
            <a:r>
              <a:rPr lang="en-US" altLang="ja-JP" sz="3800" dirty="0"/>
              <a:t>13:8</a:t>
            </a:r>
          </a:p>
          <a:p>
            <a:pPr marL="0" indent="0">
              <a:buNone/>
            </a:pPr>
            <a:r>
              <a:rPr lang="en-US" altLang="ja-JP" sz="3800" b="1" i="0" baseline="30000" dirty="0">
                <a:solidFill>
                  <a:srgbClr val="0432FF"/>
                </a:solidFill>
                <a:effectLst/>
                <a:latin typeface="system-ui"/>
              </a:rPr>
              <a:t>8 </a:t>
            </a:r>
            <a:r>
              <a:rPr lang="ja-JP" altLang="en-US" sz="3800" b="1" i="0">
                <a:solidFill>
                  <a:srgbClr val="0432FF"/>
                </a:solidFill>
                <a:effectLst/>
                <a:latin typeface="system-ui"/>
              </a:rPr>
              <a:t>耶 穌 基 督 ， 昨 日 、 今 日 、 一 直 到 永 遠 、 是 一 樣 的 。</a:t>
            </a:r>
            <a:br>
              <a:rPr lang="ja-JP" altLang="en-US" sz="3800" b="1">
                <a:solidFill>
                  <a:srgbClr val="0432FF"/>
                </a:solidFill>
              </a:rPr>
            </a:br>
            <a:endParaRPr lang="en-US" altLang="ja-JP" sz="3800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ja-JP" altLang="en-US" sz="3800" b="1"/>
              <a:t>祂仍在醫治</a:t>
            </a:r>
            <a:endParaRPr lang="ja-JP" altLang="en-US" sz="380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99CD9-0686-7DC6-F31C-60FC35216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08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120DF-EB0B-0D38-F4BB-F161CCD9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b="1"/>
              <a:t>個人的經歷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34CE7-A6FA-873B-5C92-BF8DE341B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3200"/>
              <a:t>我曾接受 </a:t>
            </a:r>
            <a:r>
              <a:rPr lang="en-US" sz="3200" dirty="0"/>
              <a:t>Dr. Kraft </a:t>
            </a:r>
            <a:r>
              <a:rPr lang="ja-JP" altLang="en-US" sz="3200"/>
              <a:t>的權能事奉訓練，也在生命中經歷醫治與釋放</a:t>
            </a:r>
            <a:endParaRPr lang="en-US" altLang="ja-JP" sz="3200" dirty="0"/>
          </a:p>
          <a:p>
            <a:r>
              <a:rPr lang="ja-JP" altLang="en-US" sz="3200"/>
              <a:t>他把醫治釋放帶到台灣的福音派，稱之為第三波。</a:t>
            </a:r>
            <a:endParaRPr lang="en-US" altLang="ja-JP" sz="3200" dirty="0"/>
          </a:p>
          <a:p>
            <a:r>
              <a:rPr lang="ja-JP" altLang="en-US" sz="3200"/>
              <a:t>這不是偶然，而是神對我們的裝備。</a:t>
            </a:r>
          </a:p>
          <a:p>
            <a:r>
              <a:rPr lang="ja-JP" altLang="en-US" sz="3200"/>
              <a:t>神把渴望放在我們心裡，使看見周遭需要、看見人的痛苦，希望再次看見 </a:t>
            </a:r>
            <a:r>
              <a:rPr lang="en-US" sz="3200" b="1" dirty="0"/>
              <a:t>Divine Healing（</a:t>
            </a:r>
            <a:r>
              <a:rPr lang="ja-JP" altLang="en-US" sz="3200" b="1"/>
              <a:t>屬天醫治）</a:t>
            </a:r>
            <a:r>
              <a:rPr lang="ja-JP" altLang="en-US" sz="3200"/>
              <a:t> 在困難疾病中被彰顯。</a:t>
            </a:r>
          </a:p>
          <a:p>
            <a:r>
              <a:rPr lang="ja-JP" altLang="en-US" sz="3200"/>
              <a:t>這種渴望往往是聖靈復興的起點。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F85A2-1660-DECB-B57D-5553F9945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38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3B3FD-530F-ACAA-4CF0-922D23A85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b="1"/>
              <a:t>正確使用醫治恩賜的心</a:t>
            </a:r>
            <a:br>
              <a:rPr lang="ja-JP" altLang="en-US" b="1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C53C5-2AA7-1FCD-1A71-EBC79D98D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990" y="1385017"/>
            <a:ext cx="11023949" cy="4895851"/>
          </a:xfrm>
        </p:spPr>
        <p:txBody>
          <a:bodyPr>
            <a:normAutofit/>
          </a:bodyPr>
          <a:lstStyle/>
          <a:p>
            <a:r>
              <a:rPr lang="ja-JP" altLang="en-US" sz="3200"/>
              <a:t>醫治的目的不是彰顯自己的恩賜、不是吸引人跟隨某一個人、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醫治的核心只有一個字：</a:t>
            </a:r>
            <a:r>
              <a:rPr lang="ja-JP" altLang="en-US" sz="3200" b="1"/>
              <a:t>愛。</a:t>
            </a:r>
            <a:endParaRPr lang="ja-JP" altLang="en-US" sz="3200"/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/>
              <a:t>因為愛，所以關心病人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/>
              <a:t>因為愛，所以願意花時間服事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/>
              <a:t>因為愛，所以按手禱告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/>
              <a:t>因為愛，所以願意與人同哭同喜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/>
              <a:t>因為愛，所以希望人得自由、得平安、得釋放</a:t>
            </a:r>
          </a:p>
          <a:p>
            <a:r>
              <a:rPr lang="ja-JP" altLang="en-US" sz="3200" b="1"/>
              <a:t>不高舉恩賜，不高舉人，</a:t>
            </a:r>
            <a:r>
              <a:rPr lang="ja-JP" altLang="en-US" sz="3200" b="1">
                <a:solidFill>
                  <a:srgbClr val="C00000"/>
                </a:solidFill>
              </a:rPr>
              <a:t>只高舉那位醫治的主</a:t>
            </a:r>
            <a:r>
              <a:rPr lang="ja-JP" altLang="en-US" sz="3200" b="1"/>
              <a:t>。</a:t>
            </a:r>
            <a:endParaRPr lang="ja-JP" altLang="en-US" sz="320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19C344-7977-01C3-3C1E-E60163146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1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7A8C9-FDB3-99D2-6AE2-8DA4538B3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362" y="51718"/>
            <a:ext cx="10515600" cy="1325563"/>
          </a:xfrm>
        </p:spPr>
        <p:txBody>
          <a:bodyPr/>
          <a:lstStyle/>
          <a:p>
            <a:pPr algn="ctr"/>
            <a:r>
              <a:rPr lang="ja-JP" altLang="en-US" b="1"/>
              <a:t>對復興的渴望：願天國更大臨到</a:t>
            </a:r>
            <a:br>
              <a:rPr lang="ja-JP" altLang="en-US" b="1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E8676-41C3-D5C9-7738-89766F380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002" y="1065462"/>
            <a:ext cx="11800562" cy="57925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ja-JP" altLang="en-US" sz="4600"/>
              <a:t>這世代需要的不只是更多的知識，而是更多神的真實工作。</a:t>
            </a:r>
            <a:br>
              <a:rPr lang="ja-JP" altLang="en-US" sz="4600"/>
            </a:br>
            <a:endParaRPr lang="en-US" altLang="ja-JP" sz="4600" dirty="0"/>
          </a:p>
          <a:p>
            <a:pPr marL="0" indent="0">
              <a:buNone/>
            </a:pPr>
            <a:r>
              <a:rPr lang="ja-JP" altLang="en-US" sz="4600" b="1"/>
              <a:t>當教會願意：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4600"/>
              <a:t>接受聖靈的恩賜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4600"/>
              <a:t>謙卑運用醫治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4600"/>
              <a:t>不怕失敗</a:t>
            </a:r>
            <a:r>
              <a:rPr lang="en-US" altLang="ja-JP" sz="4600" dirty="0"/>
              <a:t> (</a:t>
            </a:r>
            <a:r>
              <a:rPr lang="ja-JP" altLang="en-US" sz="4600"/>
              <a:t>眼前看不見的效果</a:t>
            </a:r>
            <a:r>
              <a:rPr lang="en-US" altLang="ja-JP" sz="4600" dirty="0"/>
              <a:t>)</a:t>
            </a:r>
            <a:endParaRPr lang="ja-JP" altLang="en-US" sz="4600"/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4600"/>
              <a:t>以愛服事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4600"/>
              <a:t>為人祈求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4600"/>
              <a:t>讓聖靈自由運行</a:t>
            </a:r>
            <a:endParaRPr lang="en-US" altLang="ja-JP" sz="4600" dirty="0"/>
          </a:p>
          <a:p>
            <a:pPr>
              <a:buFont typeface="Arial" panose="020B0604020202020204" pitchFamily="34" charset="0"/>
              <a:buChar char="•"/>
            </a:pPr>
            <a:endParaRPr lang="en-US" altLang="ja-JP" sz="4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600"/>
              <a:t>這正是主禱文所說的：</a:t>
            </a:r>
          </a:p>
          <a:p>
            <a:r>
              <a:rPr lang="ja-JP" altLang="en-US" sz="4600"/>
              <a:t>「願祢的國降臨，願祢的旨意行在地上，如同行在天上。」</a:t>
            </a:r>
          </a:p>
          <a:p>
            <a:pPr marL="0" indent="0">
              <a:buNone/>
            </a:pPr>
            <a:endParaRPr lang="ja-JP" altLang="en-US" sz="460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7C5BD-9138-9B2B-8277-E09156A1B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8D87-F868-C645-9C35-0BA39EE32E0C}" type="slidenum">
              <a:rPr lang="en-US" smtClean="0"/>
              <a:t>22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2F82D9-9550-89FC-7940-493773D39808}"/>
              </a:ext>
            </a:extLst>
          </p:cNvPr>
          <p:cNvSpPr txBox="1">
            <a:spLocks/>
          </p:cNvSpPr>
          <p:nvPr/>
        </p:nvSpPr>
        <p:spPr>
          <a:xfrm>
            <a:off x="6162283" y="1786062"/>
            <a:ext cx="47390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200" b="1"/>
              <a:t>那麼我們必將看見：</a:t>
            </a:r>
          </a:p>
          <a:p>
            <a:r>
              <a:rPr lang="ja-JP" altLang="en-US" sz="3200"/>
              <a:t>許多醫治</a:t>
            </a:r>
          </a:p>
          <a:p>
            <a:r>
              <a:rPr lang="ja-JP" altLang="en-US" sz="3200"/>
              <a:t>許多釋放</a:t>
            </a:r>
          </a:p>
          <a:p>
            <a:r>
              <a:rPr lang="ja-JP" altLang="en-US" sz="3200"/>
              <a:t>人心恢復</a:t>
            </a:r>
          </a:p>
          <a:p>
            <a:r>
              <a:rPr lang="ja-JP" altLang="en-US" sz="3200"/>
              <a:t>屬靈復興興起</a:t>
            </a:r>
          </a:p>
          <a:p>
            <a:r>
              <a:rPr lang="ja-JP" altLang="en-US" sz="3200"/>
              <a:t>神國度的擴展</a:t>
            </a:r>
            <a:endParaRPr lang="en-US" altLang="ja-JP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213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5135</TotalTime>
  <Words>2928</Words>
  <Application>Microsoft Macintosh PowerPoint</Application>
  <PresentationFormat>Widescreen</PresentationFormat>
  <Paragraphs>206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system-ui</vt:lpstr>
      <vt:lpstr>Times New Roman</vt:lpstr>
      <vt:lpstr>Office Theme</vt:lpstr>
      <vt:lpstr>神醫與醫治再思 </vt:lpstr>
      <vt:lpstr>醫治與釋放的前言</vt:lpstr>
      <vt:lpstr>Agenda </vt:lpstr>
      <vt:lpstr>PowerPoint Presentation</vt:lpstr>
      <vt:lpstr>因祂受的鞭傷我們得醫治</vt:lpstr>
      <vt:lpstr>PowerPoint Presentation</vt:lpstr>
      <vt:lpstr>PowerPoint Presentation</vt:lpstr>
      <vt:lpstr>聖經與歷代見證的基礎</vt:lpstr>
      <vt:lpstr>醫治的最高目的</vt:lpstr>
      <vt:lpstr>醫治的最終目的：榮耀天父 </vt:lpstr>
      <vt:lpstr> 拉撒路復活</vt:lpstr>
      <vt:lpstr>PowerPoint Presentation</vt:lpstr>
      <vt:lpstr>PowerPoint Presentation</vt:lpstr>
      <vt:lpstr>PowerPoint Presentation</vt:lpstr>
      <vt:lpstr>父神的工作: 耶穌的醫治 </vt:lpstr>
      <vt:lpstr>叫瞎眼得看見的屬靈意義</vt:lpstr>
      <vt:lpstr>身體醫治的屬靈啟示 </vt:lpstr>
      <vt:lpstr>與法利賽人的對比：誰是真正的瞎眼？</vt:lpstr>
      <vt:lpstr>歷代見證</vt:lpstr>
      <vt:lpstr>個人的經歷</vt:lpstr>
      <vt:lpstr>正確使用醫治恩賜的心 </vt:lpstr>
      <vt:lpstr>對復興的渴望：願天國更大臨到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神醫與醫治教導 </dc:title>
  <dc:creator>Cheng, Shyueh-rwong C</dc:creator>
  <cp:lastModifiedBy>Cheng, Shyueh-rwong C</cp:lastModifiedBy>
  <cp:revision>5</cp:revision>
  <dcterms:created xsi:type="dcterms:W3CDTF">2025-12-11T00:39:54Z</dcterms:created>
  <dcterms:modified xsi:type="dcterms:W3CDTF">2025-12-14T14:15:46Z</dcterms:modified>
</cp:coreProperties>
</file>