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79" r:id="rId10"/>
    <p:sldId id="264" r:id="rId11"/>
    <p:sldId id="266" r:id="rId12"/>
    <p:sldId id="267" r:id="rId13"/>
    <p:sldId id="280" r:id="rId14"/>
    <p:sldId id="268" r:id="rId15"/>
    <p:sldId id="282" r:id="rId16"/>
    <p:sldId id="269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6C0C7-3289-F045-A09F-11AD563417C3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97192-5DAF-864D-8641-6C83F13AC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6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C078-BE5C-1D58-7B06-508F22477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44738-B63B-9266-2311-73310C376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FA03-FB2E-3F82-DBF1-50C64667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08411-029A-B04F-AF35-02A332A8C110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0420C-24A1-DEAF-B8A0-FC98F0A6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F23E4-588F-F855-A24A-FAE78C8D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3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85195-C2AC-5375-0614-EAC1BA119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9DBC-0D46-DC2C-74D0-52327D659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956F3-AD69-36B3-62D6-2D7E7F26D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652F-302E-AA47-9E8E-4D906E8AEB9C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EBFF8-EB7B-510F-7A22-B03D399A5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767C4-066A-EA28-B00B-202554C72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2AB9-AE45-8CA0-455F-3CD2A2B9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64B8B-D29F-8E42-3CEA-F8BF76B03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7100C-5338-FF44-A688-A38ACD310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40E5D-ED1B-364A-99AE-A92341D4364B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9A920-4BDA-7D42-5C13-ADF22C1F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FCC46-ABC7-B3B2-B9F6-580CFC40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4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AD2A5-C9FD-86D3-6153-379F2286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C1A6B-5B10-435B-F003-2F6FB84BD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0BBDF-BA5E-4FD4-03B4-E6B7F20C9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2A71A-AB69-942B-84F2-595CA5E7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4444-ECC4-AE49-929E-01354526E5B3}" type="datetime1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AFEC3-8E4C-FFDD-EA9B-DC49AD9A7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2C2DA-114D-D0D5-440E-ABF7B5CE8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0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ABAD-7921-639A-9AC2-ACEC7FF0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AC227-C67A-55CA-9190-E4CE4942C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73B13-B0FB-4429-6FCD-ED0D1629A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37759-26E3-928F-8F2A-B14B60C1D2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91049-6447-4F02-3B96-9115B4C03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69839B-D1BA-83BF-94DA-9B8D4F242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53E8-0867-EE46-B01A-42BEAA70D1A8}" type="datetime1">
              <a:rPr lang="en-US" smtClean="0"/>
              <a:t>11/23/25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45E343-B0D0-5918-D2CD-816EF94F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B2885-0CD8-EAA3-A802-65CEAE61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0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9E703-2143-FA05-8E49-D3BB86AF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F2CB9-33C0-139A-3AEE-2C3DFA32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805F3-E9F4-E042-AB0B-F879F9B2DF26}" type="datetime1">
              <a:rPr lang="en-US" smtClean="0"/>
              <a:t>11/23/25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893345-B327-A6F5-6253-0E2859B9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64917-5ECD-E93D-5C57-26352BAA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3B0A48-8CCF-E74D-223F-3A6827BA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DCEB-A100-0447-8AB4-8D7A77F7FEEF}" type="datetime1">
              <a:rPr lang="en-US" smtClean="0"/>
              <a:t>11/23/25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8E14E-2050-F31C-BC4B-8121FC4D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19FB6-A653-0E89-357F-B43CE1BD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83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55AEC-E734-C2D4-2B1E-27314182A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9A2C9-BDC8-5B69-16E1-59206B805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B6A33-E97D-FFF3-E777-A419E56E4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7DA72-2150-5338-20B4-68DBEE832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701A-E621-A746-B4C5-3CF5BBA9A74B}" type="datetime1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7BE9B-1096-26C0-B70D-20180F4B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2E351-A640-996D-4457-0D7787DF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2200-83A1-A164-E5DC-7971B244C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B1DF1B-CDAD-EE0C-B55B-F66765947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E2BC8-66D7-F306-87E8-9A42DC794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9B99-CD59-4BCA-80E1-5A702629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BCEC-D9CC-EC4D-97FA-A99C92234719}" type="datetime1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5433C-D21A-DEFB-519D-C6545835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300CB-D7B4-4951-6999-4B1A1C6D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430C5-7A12-2AB3-3684-0A4A086F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E3F4D-41D6-4A09-649C-BBB397511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993D3-B562-D901-899D-79B03FE5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E940-AF71-6747-BBC5-11DE634D9A94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778B0-4B2B-4EE1-02FE-64706EF9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F8096-76CB-E88C-1E36-0AB37D1E6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2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97CECB-D601-15C1-5E5D-E0F1F3BEE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0197E6-E283-C3F6-8018-27DFBE1C0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20007-708E-B7B4-6EB0-9EB6DE06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3ADC-874E-0F48-B6DF-4EC46C21D796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3BBCB-A8F6-0235-54E0-FB5A0DDD1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6230A-B344-EA49-035A-FDE7ADF15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6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533B84-E6DA-7375-113E-224480F8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C81F4-8E46-0FC6-4244-ADAE08DF7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BD52E-1587-22A9-8DB4-0838B28CF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61E6-6A9F-DE41-9153-37009F1C7AB3}" type="datetime1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92EA3-CF88-5A8A-EA91-3EFA85B71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90E16-6EA1-BF41-773A-EB7FC3FD9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A7A3C-E65D-F846-9052-0B8EB17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8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C5BB1-B0B1-2252-50DD-958B48AB9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3791" y="805858"/>
            <a:ext cx="3004408" cy="2827438"/>
          </a:xfrm>
        </p:spPr>
        <p:txBody>
          <a:bodyPr anchor="ctr">
            <a:normAutofit/>
          </a:bodyPr>
          <a:lstStyle/>
          <a:p>
            <a:r>
              <a:rPr lang="ja-JP" altLang="en-US" sz="3700"/>
              <a:t>聖殿（教會）的建造</a:t>
            </a:r>
            <a:br>
              <a:rPr lang="en-US" sz="3700" dirty="0"/>
            </a:br>
            <a:endParaRPr lang="en-US" sz="3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7CC6F-51C1-762A-6798-5A20D86983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5507" y="4322217"/>
            <a:ext cx="2959961" cy="1443988"/>
          </a:xfrm>
        </p:spPr>
        <p:txBody>
          <a:bodyPr>
            <a:noAutofit/>
          </a:bodyPr>
          <a:lstStyle/>
          <a:p>
            <a:r>
              <a:rPr lang="ja-JP" altLang="en-US" sz="2000"/>
              <a:t>主日信息</a:t>
            </a:r>
            <a:endParaRPr lang="en-US" altLang="ja-JP" sz="2000" dirty="0"/>
          </a:p>
          <a:p>
            <a:r>
              <a:rPr lang="ja-JP" altLang="en-US" sz="2000"/>
              <a:t>鄭大衛牧師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圣经故事-建造圣殿">
            <a:extLst>
              <a:ext uri="{FF2B5EF4-FFF2-40B4-BE49-F238E27FC236}">
                <a16:creationId xmlns:a16="http://schemas.microsoft.com/office/drawing/2014/main" id="{EE40C36B-1BB3-EB9E-4696-7EE0C5313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0" r="7801" b="-1"/>
          <a:stretch>
            <a:fillRect/>
          </a:stretch>
        </p:blipFill>
        <p:spPr bwMode="auto">
          <a:xfrm>
            <a:off x="545238" y="858525"/>
            <a:ext cx="7608304" cy="521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6A67D-5D77-8772-5611-24F397A5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0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62DB3-1A83-F077-18ED-27EC1CE97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90" y="563983"/>
            <a:ext cx="11222620" cy="491084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b="1"/>
              <a:t>撒迦利亞書 </a:t>
            </a:r>
            <a:r>
              <a:rPr lang="en-US" altLang="ja-JP" b="1" dirty="0"/>
              <a:t>3:1-10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[1] </a:t>
            </a:r>
            <a:r>
              <a:rPr lang="ja-JP" altLang="en-US" b="1">
                <a:solidFill>
                  <a:srgbClr val="0432FF"/>
                </a:solidFill>
              </a:rPr>
              <a:t>天使又指給我看：大祭司約書亞站在耶和華的使者面前；</a:t>
            </a:r>
            <a:r>
              <a:rPr lang="ja-JP" altLang="en-US" b="1"/>
              <a:t>撒但</a:t>
            </a:r>
            <a:r>
              <a:rPr lang="ja-JP" altLang="en-US" b="1">
                <a:solidFill>
                  <a:srgbClr val="0432FF"/>
                </a:solidFill>
              </a:rPr>
              <a:t>也站在約書亞的右邊，與他作對。 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[2] </a:t>
            </a:r>
            <a:r>
              <a:rPr lang="ja-JP" altLang="en-US" b="1">
                <a:solidFill>
                  <a:srgbClr val="0432FF"/>
                </a:solidFill>
              </a:rPr>
              <a:t>耶和華向</a:t>
            </a:r>
            <a:r>
              <a:rPr lang="ja-JP" altLang="en-US" b="1"/>
              <a:t>撒但</a:t>
            </a:r>
            <a:r>
              <a:rPr lang="ja-JP" altLang="en-US" b="1">
                <a:solidFill>
                  <a:srgbClr val="0432FF"/>
                </a:solidFill>
              </a:rPr>
              <a:t>說：「</a:t>
            </a:r>
            <a:r>
              <a:rPr lang="ja-JP" altLang="en-US" b="1"/>
              <a:t>撒但</a:t>
            </a:r>
            <a:r>
              <a:rPr lang="ja-JP" altLang="en-US" b="1">
                <a:solidFill>
                  <a:srgbClr val="0432FF"/>
                </a:solidFill>
              </a:rPr>
              <a:t>哪，耶和華責備你！就是揀選耶路撒冷的耶和華責備你！</a:t>
            </a:r>
            <a:r>
              <a:rPr lang="ja-JP" altLang="en-US" b="1">
                <a:solidFill>
                  <a:srgbClr val="C00000"/>
                </a:solidFill>
              </a:rPr>
              <a:t>這不是從火中抽出來的一根柴嗎</a:t>
            </a:r>
            <a:r>
              <a:rPr lang="ja-JP" altLang="en-US" b="1">
                <a:solidFill>
                  <a:srgbClr val="0432FF"/>
                </a:solidFill>
              </a:rPr>
              <a:t>？」 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[3] </a:t>
            </a:r>
            <a:r>
              <a:rPr lang="ja-JP" altLang="en-US" b="1">
                <a:solidFill>
                  <a:srgbClr val="0432FF"/>
                </a:solidFill>
              </a:rPr>
              <a:t>約書亞穿着污穢的衣服站在使者面前。 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[4] </a:t>
            </a:r>
            <a:r>
              <a:rPr lang="ja-JP" altLang="en-US" b="1">
                <a:solidFill>
                  <a:srgbClr val="0432FF"/>
                </a:solidFill>
              </a:rPr>
              <a:t>使者吩咐站在面前的說：「</a:t>
            </a:r>
            <a:r>
              <a:rPr lang="ja-JP" altLang="en-US" b="1">
                <a:solidFill>
                  <a:srgbClr val="C00000"/>
                </a:solidFill>
              </a:rPr>
              <a:t>你們要脫去他污穢的衣服</a:t>
            </a:r>
            <a:r>
              <a:rPr lang="ja-JP" altLang="en-US" b="1">
                <a:solidFill>
                  <a:srgbClr val="0432FF"/>
                </a:solidFill>
              </a:rPr>
              <a:t>」；又對約書亞說：「</a:t>
            </a:r>
            <a:r>
              <a:rPr lang="ja-JP" altLang="en-US" b="1">
                <a:solidFill>
                  <a:srgbClr val="C00000"/>
                </a:solidFill>
              </a:rPr>
              <a:t>我使你脫離罪孽，要給你穿上華美的衣服</a:t>
            </a:r>
            <a:r>
              <a:rPr lang="ja-JP" altLang="en-US" b="1">
                <a:solidFill>
                  <a:srgbClr val="0432FF"/>
                </a:solidFill>
              </a:rPr>
              <a:t>。」 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[5] </a:t>
            </a:r>
            <a:r>
              <a:rPr lang="ja-JP" altLang="en-US" b="1">
                <a:solidFill>
                  <a:srgbClr val="0432FF"/>
                </a:solidFill>
              </a:rPr>
              <a:t>我說：「</a:t>
            </a:r>
            <a:r>
              <a:rPr lang="ja-JP" altLang="en-US" b="1">
                <a:solidFill>
                  <a:srgbClr val="C00000"/>
                </a:solidFill>
              </a:rPr>
              <a:t>要將潔淨的冠冕戴在他頭上</a:t>
            </a:r>
            <a:r>
              <a:rPr lang="ja-JP" altLang="en-US" b="1">
                <a:solidFill>
                  <a:srgbClr val="0432FF"/>
                </a:solidFill>
              </a:rPr>
              <a:t>。」他們就把潔淨的冠冕戴在他頭上，給他穿上華美的衣服，耶和華的使者在旁邊站立。 </a:t>
            </a:r>
            <a:endParaRPr lang="en-US" altLang="ja-JP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590C7-50E1-C4D7-7F85-8A3EB7E7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7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9EB7E-4040-A8FC-FE60-738017286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91" y="254642"/>
            <a:ext cx="11435787" cy="66033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撒迦利亞書 </a:t>
            </a:r>
            <a:r>
              <a:rPr lang="en-US" altLang="ja-JP" sz="3200" b="1" dirty="0"/>
              <a:t>3:1-10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[6] </a:t>
            </a:r>
            <a:r>
              <a:rPr lang="ja-JP" altLang="en-US" sz="3200" b="1">
                <a:solidFill>
                  <a:srgbClr val="0432FF"/>
                </a:solidFill>
              </a:rPr>
              <a:t>耶和華的使者告誡約書亞說：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[7] </a:t>
            </a:r>
            <a:r>
              <a:rPr lang="ja-JP" altLang="en-US" sz="3200" b="1">
                <a:solidFill>
                  <a:srgbClr val="0432FF"/>
                </a:solidFill>
              </a:rPr>
              <a:t>「萬軍之耶和華如此說：</a:t>
            </a:r>
            <a:r>
              <a:rPr lang="ja-JP" altLang="en-US" sz="3200" b="1">
                <a:solidFill>
                  <a:srgbClr val="C00000"/>
                </a:solidFill>
              </a:rPr>
              <a:t>你若遵行我的道，謹守我的命令，你就可以管理我的家，看守我的院宇；我也要使你在這些站立的人中間來往。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[8] </a:t>
            </a:r>
            <a:r>
              <a:rPr lang="ja-JP" altLang="en-US" sz="3200" b="1">
                <a:solidFill>
                  <a:srgbClr val="0432FF"/>
                </a:solidFill>
              </a:rPr>
              <a:t>大祭司約書亞啊，你和坐在你面前的同伴都當聽。（他們是作預兆的。）</a:t>
            </a:r>
            <a:r>
              <a:rPr lang="ja-JP" altLang="en-US" sz="3200" b="1">
                <a:solidFill>
                  <a:srgbClr val="C00000"/>
                </a:solidFill>
              </a:rPr>
              <a:t>我必使我僕人大衛的苗裔發出。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0432FF"/>
                </a:solidFill>
              </a:rPr>
              <a:t>看哪，我在約書亞面前所立的石頭，在一塊石頭上有七眼。萬軍之耶和華說：我要親自雕刻這石頭，</a:t>
            </a:r>
            <a:r>
              <a:rPr lang="ja-JP" altLang="en-US" sz="3200" b="1">
                <a:solidFill>
                  <a:srgbClr val="C00000"/>
                </a:solidFill>
              </a:rPr>
              <a:t>並要在一日之間除掉這地的罪孽。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[10] </a:t>
            </a:r>
            <a:r>
              <a:rPr lang="ja-JP" altLang="en-US" sz="3200" b="1">
                <a:solidFill>
                  <a:srgbClr val="0432FF"/>
                </a:solidFill>
              </a:rPr>
              <a:t>當那日，你們各人要請鄰舍坐在葡萄樹和無花果樹下。這是萬軍之耶和華說的。」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1B53F-B7C3-DE20-A548-35805E57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4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80675-41DA-A8DC-D2C5-64F695620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699" y="335665"/>
            <a:ext cx="11794602" cy="5737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）我們也是神手中抽出的一根柴。</a:t>
            </a:r>
          </a:p>
          <a:p>
            <a:pPr marL="0" indent="0">
              <a:buNone/>
            </a:pPr>
            <a:r>
              <a:rPr lang="en-US" altLang="ja-JP" sz="3200" dirty="0"/>
              <a:t>2</a:t>
            </a:r>
            <a:r>
              <a:rPr lang="ja-JP" altLang="en-US" sz="3200"/>
              <a:t>）主使蒙召者脫離</a:t>
            </a:r>
            <a:r>
              <a:rPr lang="ja-JP" altLang="en-US" sz="3200">
                <a:solidFill>
                  <a:srgbClr val="C00000"/>
                </a:solidFill>
              </a:rPr>
              <a:t>罪孽</a:t>
            </a:r>
            <a:r>
              <a:rPr lang="ja-JP" altLang="en-US" sz="3200"/>
              <a:t>，穿上華美衣服。</a:t>
            </a:r>
          </a:p>
          <a:p>
            <a:pPr marL="0" indent="0">
              <a:buNone/>
            </a:pPr>
            <a:r>
              <a:rPr lang="en-US" altLang="ja-JP" sz="3200" dirty="0"/>
              <a:t>3</a:t>
            </a:r>
            <a:r>
              <a:rPr lang="ja-JP" altLang="en-US" sz="3200"/>
              <a:t>）並將潔淨冠冕帶在頭上。</a:t>
            </a:r>
            <a:r>
              <a:rPr lang="en-US" altLang="ja-JP" sz="3200" dirty="0"/>
              <a:t>(</a:t>
            </a:r>
            <a:r>
              <a:rPr lang="ja-JP" altLang="en-US" sz="3200"/>
              <a:t>神喜歡我們聖潔。</a:t>
            </a:r>
            <a:r>
              <a:rPr lang="en-US" altLang="ja-JP" sz="3200" dirty="0"/>
              <a:t> </a:t>
            </a:r>
            <a:r>
              <a:rPr lang="ja-JP" altLang="en-US" sz="3200"/>
              <a:t>神喜悅</a:t>
            </a:r>
            <a:r>
              <a:rPr lang="ja-JP" altLang="en-US" sz="3200">
                <a:solidFill>
                  <a:srgbClr val="C00000"/>
                </a:solidFill>
              </a:rPr>
              <a:t>聖潔</a:t>
            </a:r>
            <a:r>
              <a:rPr lang="ja-JP" altLang="en-US" sz="3200"/>
              <a:t>，人非聖潔不能見神的面。</a:t>
            </a:r>
            <a:r>
              <a:rPr lang="en-US" altLang="ja-JP" sz="3200" dirty="0"/>
              <a:t>)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dirty="0"/>
              <a:t>4</a:t>
            </a:r>
            <a:r>
              <a:rPr lang="ja-JP" altLang="en-US" sz="3200"/>
              <a:t>）主要約書亞遵行祂的道，謹守祂的誡命（愛神、愛人）</a:t>
            </a:r>
            <a:r>
              <a:rPr lang="ja-JP" altLang="en-US" sz="3200">
                <a:solidFill>
                  <a:srgbClr val="C00000"/>
                </a:solidFill>
              </a:rPr>
              <a:t>命令的總綱就是愛。</a:t>
            </a:r>
          </a:p>
          <a:p>
            <a:pPr marL="0" indent="0">
              <a:buNone/>
            </a:pPr>
            <a:r>
              <a:rPr lang="en-US" altLang="ja-JP" sz="3200" dirty="0"/>
              <a:t>5</a:t>
            </a:r>
            <a:r>
              <a:rPr lang="ja-JP" altLang="en-US" sz="3200"/>
              <a:t>）耶穌基督是大衛後裔，一日之內（在十架上除去罪孽）</a:t>
            </a:r>
          </a:p>
          <a:p>
            <a:pPr marL="0" indent="0">
              <a:buNone/>
            </a:pPr>
            <a:r>
              <a:rPr lang="en-US" altLang="ja-JP" sz="3200" dirty="0"/>
              <a:t>6</a:t>
            </a:r>
            <a:r>
              <a:rPr lang="ja-JP" altLang="en-US" sz="3200"/>
              <a:t>）耶穌基督是頭塊的房角石。</a:t>
            </a:r>
          </a:p>
          <a:p>
            <a:pPr marL="0" indent="0">
              <a:buNone/>
            </a:pPr>
            <a:r>
              <a:rPr lang="en-US" altLang="ja-JP" sz="3200" dirty="0"/>
              <a:t>7</a:t>
            </a:r>
            <a:r>
              <a:rPr lang="ja-JP" altLang="en-US" sz="3200"/>
              <a:t>）與鄰舍和睦相處。坐在結實累累 （聖靈果子）的</a:t>
            </a:r>
            <a:r>
              <a:rPr lang="ja-JP" altLang="en-US" sz="3200">
                <a:solidFill>
                  <a:srgbClr val="00B050"/>
                </a:solidFill>
              </a:rPr>
              <a:t>葡萄樹下</a:t>
            </a:r>
            <a:r>
              <a:rPr lang="ja-JP" altLang="en-US" sz="3200"/>
              <a:t>，和</a:t>
            </a:r>
            <a:r>
              <a:rPr lang="ja-JP" altLang="en-US" sz="3200">
                <a:solidFill>
                  <a:srgbClr val="7030A0"/>
                </a:solidFill>
              </a:rPr>
              <a:t>神選民</a:t>
            </a:r>
            <a:r>
              <a:rPr lang="ja-JP" altLang="en-US" sz="3200"/>
              <a:t>預表的</a:t>
            </a:r>
            <a:r>
              <a:rPr lang="ja-JP" altLang="en-US" sz="3200">
                <a:solidFill>
                  <a:srgbClr val="7030A0"/>
                </a:solidFill>
              </a:rPr>
              <a:t>無花果樹</a:t>
            </a:r>
            <a:r>
              <a:rPr lang="ja-JP" altLang="en-US" sz="3200"/>
              <a:t>下</a:t>
            </a:r>
            <a:r>
              <a:rPr lang="en-US" altLang="ja-JP" sz="3200" dirty="0"/>
              <a:t>,</a:t>
            </a:r>
            <a:r>
              <a:rPr lang="ja-JP" altLang="en-US" sz="3200">
                <a:solidFill>
                  <a:srgbClr val="00B050"/>
                </a:solidFill>
              </a:rPr>
              <a:t>外邦人</a:t>
            </a:r>
            <a:r>
              <a:rPr lang="ja-JP" altLang="en-US" sz="3200"/>
              <a:t>和選民在基督裡和睦</a:t>
            </a:r>
            <a:r>
              <a:rPr lang="en-US" altLang="ja-JP" sz="3200" dirty="0"/>
              <a:t>, </a:t>
            </a:r>
            <a:r>
              <a:rPr lang="ja-JP" altLang="en-US" sz="3200"/>
              <a:t>合而為一 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E804E-DC55-2DE4-677B-4E9E41A3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0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F0BC0-EC66-AAC0-8DA5-00EC16AF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295E7-853D-F5D7-E3FF-B3696AE10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3200"/>
              <a:t>基督是教會的頭</a:t>
            </a:r>
            <a:r>
              <a:rPr lang="en-US" altLang="ja-JP" sz="3200" dirty="0"/>
              <a:t>, </a:t>
            </a:r>
            <a:r>
              <a:rPr lang="ja-JP" altLang="en-US" sz="3200"/>
              <a:t>勝過仇敵的控訴。</a:t>
            </a:r>
            <a:endParaRPr lang="en-US" altLang="ja-JP" sz="3200" dirty="0"/>
          </a:p>
          <a:p>
            <a:r>
              <a:rPr lang="ja-JP" altLang="en-US" sz="3200"/>
              <a:t>兩位金燈臺旁的受膏者</a:t>
            </a:r>
            <a:r>
              <a:rPr lang="en-US" altLang="ja-JP" sz="3200" dirty="0"/>
              <a:t>:</a:t>
            </a:r>
            <a:endParaRPr lang="ja-JP" altLang="en-US" sz="3200"/>
          </a:p>
          <a:p>
            <a:pPr lvl="1"/>
            <a:r>
              <a:rPr lang="ja-JP" altLang="en-US" sz="2800"/>
              <a:t>一位是大祭司約書亞，</a:t>
            </a:r>
          </a:p>
          <a:p>
            <a:pPr lvl="1"/>
            <a:r>
              <a:rPr lang="ja-JP" altLang="en-US" sz="2800"/>
              <a:t>另一位是省長所羅巴伯。</a:t>
            </a:r>
          </a:p>
          <a:p>
            <a:r>
              <a:rPr lang="ja-JP" altLang="en-US" sz="3200"/>
              <a:t>讓我們再從撒加利亞書第四章查考聖經要義。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EA854-DA76-325C-A2D1-08D24B93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0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8B97-5B75-568B-C2DE-13E92CB0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FFA87-BB9A-64A2-F394-947D3DFA7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4:1-2 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[1] </a:t>
            </a:r>
            <a:r>
              <a:rPr lang="ja-JP" altLang="en-US" sz="3200" b="1">
                <a:solidFill>
                  <a:srgbClr val="0432FF"/>
                </a:solidFill>
              </a:rPr>
              <a:t>那與我說話的天使又來叫醒我，好像人睡覺被喚醒一樣。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[2] </a:t>
            </a:r>
            <a:r>
              <a:rPr lang="ja-JP" altLang="en-US" sz="3200" b="1">
                <a:solidFill>
                  <a:srgbClr val="0432FF"/>
                </a:solidFill>
              </a:rPr>
              <a:t>他問我說：「你看見了甚麼？」我說：「我看見了一個純金的燈臺，頂上有燈盞，燈臺上有七盞燈，每盞有七個管子。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AF396-5E07-4220-7898-240546E3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9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04409-D84D-9DA7-3DAF-5692C811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71" y="460288"/>
            <a:ext cx="9119515" cy="61141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3200" b="1" dirty="0"/>
              <a:t>※</a:t>
            </a:r>
            <a:r>
              <a:rPr lang="ja-JP" altLang="en-US" sz="3200" b="1"/>
              <a:t>金燈臺意義</a:t>
            </a:r>
          </a:p>
          <a:p>
            <a:pPr marL="0" indent="0">
              <a:buNone/>
            </a:pPr>
            <a:r>
              <a:rPr lang="en-US" altLang="ja-JP" sz="3200" b="1" dirty="0"/>
              <a:t>1</a:t>
            </a:r>
            <a:r>
              <a:rPr lang="ja-JP" altLang="en-US" sz="3200" b="1"/>
              <a:t>）金是純金的，經過鍛鍊，除淨雜質。祂是煉金之人的火。</a:t>
            </a:r>
          </a:p>
          <a:p>
            <a:pPr marL="0" indent="0">
              <a:buNone/>
            </a:pPr>
            <a:r>
              <a:rPr lang="en-US" altLang="ja-JP" sz="3200" b="1" dirty="0"/>
              <a:t>2</a:t>
            </a:r>
            <a:r>
              <a:rPr lang="ja-JP" altLang="en-US" sz="3200" b="1"/>
              <a:t>）金是神的屬性。</a:t>
            </a:r>
          </a:p>
          <a:p>
            <a:pPr marL="0" indent="0">
              <a:buNone/>
            </a:pPr>
            <a:r>
              <a:rPr lang="en-US" altLang="ja-JP" sz="3200" b="1" dirty="0"/>
              <a:t>3</a:t>
            </a:r>
            <a:r>
              <a:rPr lang="ja-JP" altLang="en-US" sz="3200" b="1"/>
              <a:t>）燈臺是彰顯神的光，耶穌說我們是世上的光。</a:t>
            </a:r>
          </a:p>
          <a:p>
            <a:pPr marL="0" indent="0">
              <a:buNone/>
            </a:pPr>
            <a:r>
              <a:rPr lang="en-US" altLang="ja-JP" sz="3200" b="1" dirty="0"/>
              <a:t>4</a:t>
            </a:r>
            <a:r>
              <a:rPr lang="ja-JP" altLang="en-US" sz="3200" b="1"/>
              <a:t>）金燈臺預表教會</a:t>
            </a:r>
          </a:p>
          <a:p>
            <a:pPr marL="0" indent="0">
              <a:buNone/>
            </a:pPr>
            <a:r>
              <a:rPr lang="ja-JP" altLang="en-US" sz="3200" b="1"/>
              <a:t>耶穌行走在七個教會之間。</a:t>
            </a:r>
            <a:endParaRPr lang="en-US" altLang="ja-JP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ja-JP" altLang="en-US" sz="3200"/>
              <a:t>瑪拉基書 </a:t>
            </a:r>
            <a:r>
              <a:rPr lang="en-US" altLang="ja-JP" sz="3200" dirty="0"/>
              <a:t>3:2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[2] </a:t>
            </a:r>
            <a:r>
              <a:rPr lang="ja-JP" altLang="en-US" sz="3200" b="1">
                <a:solidFill>
                  <a:srgbClr val="0432FF"/>
                </a:solidFill>
              </a:rPr>
              <a:t>他來的日子，誰能當得起呢？他顯現的時候，誰能立得住呢？因為他如</a:t>
            </a:r>
            <a:r>
              <a:rPr lang="ja-JP" altLang="en-US" sz="3200" b="1">
                <a:solidFill>
                  <a:srgbClr val="C00000"/>
                </a:solidFill>
              </a:rPr>
              <a:t>煉金之人的火</a:t>
            </a:r>
            <a:r>
              <a:rPr lang="ja-JP" altLang="en-US" sz="3200" b="1">
                <a:solidFill>
                  <a:srgbClr val="0432FF"/>
                </a:solidFill>
              </a:rPr>
              <a:t>，如漂布之人的鹼。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2050" name="Picture 2" descr="金燈台">
            <a:extLst>
              <a:ext uri="{FF2B5EF4-FFF2-40B4-BE49-F238E27FC236}">
                <a16:creationId xmlns:a16="http://schemas.microsoft.com/office/drawing/2014/main" id="{59F8EBB8-FB07-B893-9515-428FB6D98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14" y="153194"/>
            <a:ext cx="21082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543AF-6132-9104-CE5B-A2EAF87C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70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2C63B-6A48-BB6E-A999-E8339E965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8" y="413514"/>
            <a:ext cx="11153172" cy="5825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約翰福音 </a:t>
            </a:r>
            <a:r>
              <a:rPr lang="en-US" altLang="ja-JP" sz="3200" dirty="0"/>
              <a:t>8:12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[12] </a:t>
            </a:r>
            <a:r>
              <a:rPr lang="ja-JP" altLang="en-US" sz="3200" b="1">
                <a:solidFill>
                  <a:srgbClr val="0432FF"/>
                </a:solidFill>
              </a:rPr>
              <a:t>耶穌又對眾人說：「我是</a:t>
            </a:r>
            <a:r>
              <a:rPr lang="ja-JP" altLang="en-US" sz="3200" b="1">
                <a:solidFill>
                  <a:srgbClr val="C00000"/>
                </a:solidFill>
              </a:rPr>
              <a:t>世界的光</a:t>
            </a:r>
            <a:r>
              <a:rPr lang="ja-JP" altLang="en-US" sz="3200" b="1">
                <a:solidFill>
                  <a:srgbClr val="0432FF"/>
                </a:solidFill>
              </a:rPr>
              <a:t>。跟從我的，就不在黑暗裏走，必要得着</a:t>
            </a:r>
            <a:r>
              <a:rPr lang="ja-JP" altLang="en-US" sz="3200" b="1">
                <a:solidFill>
                  <a:srgbClr val="C00000"/>
                </a:solidFill>
              </a:rPr>
              <a:t>生命的光</a:t>
            </a:r>
            <a:r>
              <a:rPr lang="ja-JP" altLang="en-US" sz="3200" b="1">
                <a:solidFill>
                  <a:srgbClr val="0432FF"/>
                </a:solidFill>
              </a:rPr>
              <a:t>。」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馬太福音 </a:t>
            </a:r>
            <a:r>
              <a:rPr lang="en-US" altLang="ja-JP" sz="3200" dirty="0"/>
              <a:t>5:14-16</a:t>
            </a:r>
            <a:endParaRPr lang="ja-JP" altLang="en-US" sz="32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[14] </a:t>
            </a:r>
            <a:r>
              <a:rPr lang="ja-JP" altLang="en-US" sz="3200" b="1">
                <a:solidFill>
                  <a:srgbClr val="0432FF"/>
                </a:solidFill>
              </a:rPr>
              <a:t>你們是</a:t>
            </a:r>
            <a:r>
              <a:rPr lang="ja-JP" altLang="en-US" sz="3200" b="1">
                <a:solidFill>
                  <a:srgbClr val="C00000"/>
                </a:solidFill>
              </a:rPr>
              <a:t>世上的光</a:t>
            </a:r>
            <a:r>
              <a:rPr lang="ja-JP" altLang="en-US" sz="3200" b="1">
                <a:solidFill>
                  <a:srgbClr val="0432FF"/>
                </a:solidFill>
              </a:rPr>
              <a:t>。城造在山上是不能隱藏的。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[15] </a:t>
            </a:r>
            <a:r>
              <a:rPr lang="ja-JP" altLang="en-US" sz="3200" b="1">
                <a:solidFill>
                  <a:srgbClr val="0432FF"/>
                </a:solidFill>
              </a:rPr>
              <a:t>人點燈，不放在斗底下，是放在燈臺上，就照亮一家的人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[16] </a:t>
            </a:r>
            <a:r>
              <a:rPr lang="ja-JP" altLang="en-US" sz="3200" b="1">
                <a:solidFill>
                  <a:srgbClr val="0432FF"/>
                </a:solidFill>
              </a:rPr>
              <a:t>你們的光也當這樣照在人前，叫他們看見你們的</a:t>
            </a:r>
            <a:r>
              <a:rPr lang="ja-JP" altLang="en-US" sz="3200" b="1">
                <a:solidFill>
                  <a:srgbClr val="C00000"/>
                </a:solidFill>
              </a:rPr>
              <a:t>好行為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  <a:r>
              <a:rPr lang="ja-JP" altLang="en-US" sz="3200" b="1">
                <a:solidFill>
                  <a:srgbClr val="C00000"/>
                </a:solidFill>
              </a:rPr>
              <a:t>便將榮耀歸給你們在天上的父</a:t>
            </a:r>
            <a:r>
              <a:rPr lang="ja-JP" altLang="en-US" sz="3200" b="1">
                <a:solidFill>
                  <a:srgbClr val="0432FF"/>
                </a:solidFill>
              </a:rPr>
              <a:t>。」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AD84B-A996-C36E-AA81-33EE187A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73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CAE3C-C206-DA2C-9B0D-521889CCC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4" y="266218"/>
            <a:ext cx="10948686" cy="5910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3200" b="1"/>
              <a:t>耶穌在七個金燈台（教會）間行走。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啟示錄 </a:t>
            </a:r>
            <a:r>
              <a:rPr lang="en-US" altLang="ja-JP" sz="3200" dirty="0"/>
              <a:t>2:1, 3-5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[1] </a:t>
            </a:r>
            <a:r>
              <a:rPr lang="ja-JP" altLang="en-US" sz="3200" b="1">
                <a:solidFill>
                  <a:srgbClr val="0432FF"/>
                </a:solidFill>
              </a:rPr>
              <a:t>「你要寫信給以弗所教會的使者，說：</a:t>
            </a:r>
            <a:r>
              <a:rPr lang="en-US" altLang="ja-JP" sz="3200" b="1" dirty="0">
                <a:solidFill>
                  <a:srgbClr val="0432FF"/>
                </a:solidFill>
              </a:rPr>
              <a:t>『</a:t>
            </a:r>
            <a:r>
              <a:rPr lang="ja-JP" altLang="en-US" sz="3200" b="1">
                <a:solidFill>
                  <a:srgbClr val="0432FF"/>
                </a:solidFill>
              </a:rPr>
              <a:t>那右手拿着七星、在</a:t>
            </a:r>
            <a:r>
              <a:rPr lang="ja-JP" altLang="en-US" sz="3200" b="1">
                <a:solidFill>
                  <a:srgbClr val="C00000"/>
                </a:solidFill>
              </a:rPr>
              <a:t>七個金燈臺中間行走的</a:t>
            </a:r>
            <a:r>
              <a:rPr lang="ja-JP" altLang="en-US" sz="3200" b="1">
                <a:solidFill>
                  <a:srgbClr val="0432FF"/>
                </a:solidFill>
              </a:rPr>
              <a:t>，說：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[3] </a:t>
            </a:r>
            <a:r>
              <a:rPr lang="ja-JP" altLang="en-US" sz="3200" b="1">
                <a:solidFill>
                  <a:srgbClr val="0432FF"/>
                </a:solidFill>
              </a:rPr>
              <a:t>你也能忍耐，曾為我的名勞苦，並不乏倦。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[4] </a:t>
            </a:r>
            <a:r>
              <a:rPr lang="ja-JP" altLang="en-US" sz="3200" b="1">
                <a:solidFill>
                  <a:srgbClr val="0432FF"/>
                </a:solidFill>
              </a:rPr>
              <a:t>然而有一件事我要責備你，就是你把起初的愛心離棄了。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[5] </a:t>
            </a:r>
            <a:r>
              <a:rPr lang="ja-JP" altLang="en-US" sz="3200" b="1">
                <a:solidFill>
                  <a:srgbClr val="0432FF"/>
                </a:solidFill>
              </a:rPr>
              <a:t>所以，應當回想你是從哪裏墜落的，並要悔改，行起初所行的事。你若不悔改，</a:t>
            </a:r>
            <a:r>
              <a:rPr lang="ja-JP" altLang="en-US" sz="3200" b="1">
                <a:solidFill>
                  <a:srgbClr val="C00000"/>
                </a:solidFill>
              </a:rPr>
              <a:t>我就臨到你那裏，把你的燈臺從原處挪去。</a:t>
            </a:r>
            <a:endParaRPr lang="en-US" sz="3200" b="1" dirty="0">
              <a:solidFill>
                <a:srgbClr val="C00000"/>
              </a:solidFill>
            </a:endParaRP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1F62E-0B96-013C-3321-A81FAE7AE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8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173DE-FD65-9518-2427-D3EC8F1B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38" y="185195"/>
            <a:ext cx="11308466" cy="6539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4:3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[3] </a:t>
            </a:r>
            <a:r>
              <a:rPr lang="ja-JP" altLang="en-US" sz="3200" b="1">
                <a:solidFill>
                  <a:srgbClr val="0432FF"/>
                </a:solidFill>
              </a:rPr>
              <a:t>旁邊有兩棵橄欖樹，一棵在燈盞的右邊，一棵在燈盞的左邊。」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15A2A-7F6B-94AF-8968-F21D2311D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1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7F85C-6AD4-539E-5878-73E4B1B06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2" y="439838"/>
            <a:ext cx="11052858" cy="5737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b="1" dirty="0"/>
              <a:t>※</a:t>
            </a:r>
            <a:r>
              <a:rPr lang="ja-JP" altLang="en-US" sz="3200" b="1"/>
              <a:t>橄欖樹生產橄欖榨出橄欖油注入金燈台點燃發光，照亮世人。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4:6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[6] </a:t>
            </a:r>
            <a:r>
              <a:rPr lang="ja-JP" altLang="en-US" sz="3200" b="1">
                <a:solidFill>
                  <a:srgbClr val="0432FF"/>
                </a:solidFill>
              </a:rPr>
              <a:t>他對我說：「這是耶和華指示所羅巴伯的。萬軍之耶和華說：</a:t>
            </a:r>
            <a:r>
              <a:rPr lang="ja-JP" altLang="en-US" sz="3200" b="1">
                <a:solidFill>
                  <a:srgbClr val="C00000"/>
                </a:solidFill>
              </a:rPr>
              <a:t>不是倚靠勢力，不是倚靠才能，乃是倚靠我的靈方能成事。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4FDBE-4372-7F38-F0DA-0EA6ADB76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92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6A00B-6BAD-650E-90D0-0DE2F8A62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87" y="606736"/>
            <a:ext cx="10937111" cy="564452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b="1"/>
              <a:t>第一次建殿</a:t>
            </a:r>
            <a:endParaRPr lang="en-US" altLang="ja-JP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所羅門建殿時有</a:t>
            </a:r>
            <a:r>
              <a:rPr lang="ja-JP" altLang="en-US">
                <a:solidFill>
                  <a:srgbClr val="C00000"/>
                </a:solidFill>
              </a:rPr>
              <a:t>權</a:t>
            </a:r>
            <a:r>
              <a:rPr lang="ja-JP" altLang="en-US"/>
              <a:t>有</a:t>
            </a:r>
            <a:r>
              <a:rPr lang="ja-JP" altLang="en-US">
                <a:solidFill>
                  <a:srgbClr val="C00000"/>
                </a:solidFill>
              </a:rPr>
              <a:t>勢力</a:t>
            </a:r>
            <a:r>
              <a:rPr lang="ja-JP" altLang="en-US"/>
              <a:t>。大約用了</a:t>
            </a:r>
            <a:r>
              <a:rPr lang="ja-JP" altLang="en-US">
                <a:solidFill>
                  <a:srgbClr val="C00000"/>
                </a:solidFill>
              </a:rPr>
              <a:t>二十萬人以上</a:t>
            </a:r>
            <a:r>
              <a:rPr lang="ja-JP" altLang="en-US"/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有人上山採石，有手藝巧匠，有搬運工等等</a:t>
            </a:r>
            <a:r>
              <a:rPr lang="en-US" altLang="ja-JP" dirty="0"/>
              <a:t>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b="1"/>
              <a:t>第二次建殿</a:t>
            </a:r>
            <a:endParaRPr lang="en-US" altLang="ja-JP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所羅巴伯和大祭司約書亞</a:t>
            </a:r>
            <a:r>
              <a:rPr lang="ja-JP" altLang="en-US">
                <a:solidFill>
                  <a:srgbClr val="C00000"/>
                </a:solidFill>
              </a:rPr>
              <a:t>重建聖殿</a:t>
            </a:r>
            <a:r>
              <a:rPr lang="ja-JP" altLang="en-US"/>
              <a:t>，神要所羅巴伯</a:t>
            </a:r>
            <a:r>
              <a:rPr lang="ja-JP" altLang="en-US">
                <a:solidFill>
                  <a:srgbClr val="C00000"/>
                </a:solidFill>
              </a:rPr>
              <a:t>倚靠聖靈</a:t>
            </a:r>
            <a:r>
              <a:rPr lang="ja-JP" altLang="en-US"/>
              <a:t>（萬軍之耶和華的靈行事）方能成事。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但所羅巴伯、大祭司回國時，是從被擄之地歸回，</a:t>
            </a:r>
            <a:r>
              <a:rPr lang="ja-JP" altLang="en-US">
                <a:solidFill>
                  <a:srgbClr val="C00000"/>
                </a:solidFill>
              </a:rPr>
              <a:t>沒有勢力</a:t>
            </a:r>
            <a:r>
              <a:rPr lang="ja-JP" altLang="en-US"/>
              <a:t>，才能手藝巧將</a:t>
            </a:r>
            <a:r>
              <a:rPr lang="ja-JP" altLang="en-US">
                <a:solidFill>
                  <a:srgbClr val="C00000"/>
                </a:solidFill>
              </a:rPr>
              <a:t>也沒有那麼多，</a:t>
            </a:r>
            <a:r>
              <a:rPr lang="ja-JP" altLang="en-US"/>
              <a:t>只能</a:t>
            </a:r>
            <a:r>
              <a:rPr lang="ja-JP" altLang="en-US">
                <a:solidFill>
                  <a:srgbClr val="C00000"/>
                </a:solidFill>
              </a:rPr>
              <a:t>倚靠神的靈行事</a:t>
            </a:r>
            <a:r>
              <a:rPr lang="ja-JP" altLang="en-US"/>
              <a:t>。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283AD-96D6-E7FE-CC8A-EE43E5B9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46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BEE2B-D1B4-FB0B-49F8-94DE338F7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486137"/>
            <a:ext cx="11620982" cy="627347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建造聖殿</a:t>
            </a:r>
            <a:r>
              <a:rPr lang="en-US" altLang="ja-JP" sz="3200" b="1" dirty="0"/>
              <a:t>, </a:t>
            </a:r>
            <a:r>
              <a:rPr lang="ja-JP" altLang="en-US" sz="3200" b="1"/>
              <a:t>建造教會</a:t>
            </a:r>
            <a:r>
              <a:rPr lang="en-US" altLang="ja-JP" sz="3200" b="1" dirty="0"/>
              <a:t>, </a:t>
            </a:r>
            <a:r>
              <a:rPr lang="ja-JP" altLang="en-US" sz="3200" b="1"/>
              <a:t>有很多的難處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撒迦利亞書 </a:t>
            </a:r>
            <a:r>
              <a:rPr lang="en-US" altLang="ja-JP" sz="3200" b="1" dirty="0"/>
              <a:t>4:7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[7] </a:t>
            </a:r>
            <a:r>
              <a:rPr lang="ja-JP" altLang="en-US" sz="3200" b="1">
                <a:solidFill>
                  <a:srgbClr val="C00000"/>
                </a:solidFill>
              </a:rPr>
              <a:t>大山</a:t>
            </a:r>
            <a:r>
              <a:rPr lang="ja-JP" altLang="en-US" sz="3200" b="1">
                <a:solidFill>
                  <a:srgbClr val="0432FF"/>
                </a:solidFill>
              </a:rPr>
              <a:t>哪，你算甚麼呢？在所羅巴伯面前，你必成為平地。他必搬出一塊石頭，安在殿頂上。人且大聲歡呼說：</a:t>
            </a:r>
            <a:r>
              <a:rPr lang="en-US" altLang="ja-JP" sz="3200" b="1" dirty="0">
                <a:solidFill>
                  <a:srgbClr val="0432FF"/>
                </a:solidFill>
              </a:rPr>
              <a:t>『</a:t>
            </a:r>
            <a:r>
              <a:rPr lang="ja-JP" altLang="en-US" sz="3200" b="1">
                <a:solidFill>
                  <a:srgbClr val="0432FF"/>
                </a:solidFill>
              </a:rPr>
              <a:t>願</a:t>
            </a:r>
            <a:r>
              <a:rPr lang="ja-JP" altLang="en-US" sz="3200" b="1">
                <a:solidFill>
                  <a:srgbClr val="C00000"/>
                </a:solidFill>
              </a:rPr>
              <a:t>恩惠恩惠</a:t>
            </a:r>
            <a:r>
              <a:rPr lang="ja-JP" altLang="en-US" sz="3200" b="1">
                <a:solidFill>
                  <a:srgbClr val="0432FF"/>
                </a:solidFill>
              </a:rPr>
              <a:t>歸與這殿！</a:t>
            </a:r>
            <a:r>
              <a:rPr lang="en-US" altLang="ja-JP" sz="3200" b="1" dirty="0">
                <a:solidFill>
                  <a:srgbClr val="0432FF"/>
                </a:solidFill>
              </a:rPr>
              <a:t>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※</a:t>
            </a:r>
            <a:r>
              <a:rPr lang="ja-JP" altLang="en-US" sz="3200"/>
              <a:t>大山預表建殿的艱難，重建聖城、聖殿時外有仇敵攻擊控告，內有屬肉體的作為</a:t>
            </a:r>
            <a:r>
              <a:rPr lang="en-US" altLang="ja-JP" sz="3200" dirty="0"/>
              <a:t>, </a:t>
            </a:r>
            <a:r>
              <a:rPr lang="ja-JP" altLang="en-US" sz="3200"/>
              <a:t>藐視</a:t>
            </a:r>
            <a:r>
              <a:rPr lang="en-US" altLang="ja-JP" sz="3200" dirty="0"/>
              <a:t>, </a:t>
            </a:r>
            <a:r>
              <a:rPr lang="ja-JP" altLang="en-US" sz="3200"/>
              <a:t>嘲笑</a:t>
            </a:r>
            <a:r>
              <a:rPr lang="en-US" altLang="ja-JP" sz="3200" dirty="0"/>
              <a:t>, </a:t>
            </a:r>
            <a:r>
              <a:rPr lang="ja-JP" altLang="en-US" sz="3200"/>
              <a:t>又需用各樣的材料，在在都需要神的恩惠供應。在建立教會時，我們也需要穿上</a:t>
            </a:r>
            <a:r>
              <a:rPr lang="ja-JP" altLang="en-US" sz="3200" b="1">
                <a:solidFill>
                  <a:srgbClr val="C00000"/>
                </a:solidFill>
              </a:rPr>
              <a:t>屬靈軍裝</a:t>
            </a:r>
            <a:r>
              <a:rPr lang="ja-JP" altLang="en-US" sz="3200" b="1"/>
              <a:t>，</a:t>
            </a:r>
            <a:r>
              <a:rPr lang="ja-JP" altLang="en-US" sz="3200" b="1">
                <a:solidFill>
                  <a:srgbClr val="C00000"/>
                </a:solidFill>
              </a:rPr>
              <a:t>警醒禱告勝過撒旦的攻擊</a:t>
            </a:r>
            <a:r>
              <a:rPr lang="ja-JP" altLang="en-US" sz="3200"/>
              <a:t>，也需要用信心宣告神的話 ，勝過屬肉體之人的藐視、嘲笑，又要仰望上帝在各方面的供應。</a:t>
            </a:r>
            <a:r>
              <a:rPr lang="ja-JP" altLang="en-US" sz="3200" b="1">
                <a:solidFill>
                  <a:srgbClr val="C00000"/>
                </a:solidFill>
              </a:rPr>
              <a:t>其實神的恩惠就是上帝彰顯祂榮耀</a:t>
            </a:r>
            <a:r>
              <a:rPr lang="en-US" altLang="ja-JP" sz="3200" b="1" dirty="0">
                <a:solidFill>
                  <a:srgbClr val="C00000"/>
                </a:solidFill>
              </a:rPr>
              <a:t>(grace and mercy)</a:t>
            </a:r>
            <a:r>
              <a:rPr lang="ja-JP" altLang="en-US" sz="3200"/>
              <a:t>作出的成品。</a:t>
            </a:r>
            <a:endParaRPr lang="en-US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5EB09-1052-2F67-510A-2CB413B1E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77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95B71-67B8-4972-90FA-54C3DB8E7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38" y="370390"/>
            <a:ext cx="10913962" cy="580657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3200" dirty="0"/>
              <a:t>※</a:t>
            </a:r>
            <a:r>
              <a:rPr lang="ja-JP" altLang="en-US" sz="3200"/>
              <a:t>在勢力、人才、物力都不如第一聖殿，但兩棵橄欖樹預表兩位受膏者，被聖靈充滿的見證人，倚靠耶和華的靈建造的的第二聖殿，有一句話說，這殿後來的榮耀大過先前的榮耀。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A2D9A-2624-AE3A-5E64-99F7EBEA3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23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69855-0528-8A58-2BF6-141401D50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4" y="222813"/>
            <a:ext cx="11667281" cy="641237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2800" b="1"/>
              <a:t>撒迦利亞書 </a:t>
            </a:r>
            <a:r>
              <a:rPr lang="en-US" altLang="ja-JP" sz="2800" b="1" dirty="0"/>
              <a:t>4:7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dirty="0">
                <a:solidFill>
                  <a:srgbClr val="0432FF"/>
                </a:solidFill>
              </a:rPr>
              <a:t>[7] </a:t>
            </a:r>
            <a:r>
              <a:rPr lang="ja-JP" altLang="en-US" sz="2800" b="1">
                <a:solidFill>
                  <a:srgbClr val="C00000"/>
                </a:solidFill>
              </a:rPr>
              <a:t>大山</a:t>
            </a:r>
            <a:r>
              <a:rPr lang="ja-JP" altLang="en-US" sz="2800" b="1">
                <a:solidFill>
                  <a:srgbClr val="0432FF"/>
                </a:solidFill>
              </a:rPr>
              <a:t>哪，你算甚麼呢？在所羅巴伯面前，你必成為平地。他必搬出一塊石頭，安在</a:t>
            </a:r>
            <a:r>
              <a:rPr lang="ja-JP" altLang="en-US" sz="2800" b="1">
                <a:solidFill>
                  <a:srgbClr val="00B050"/>
                </a:solidFill>
              </a:rPr>
              <a:t>殿頂上</a:t>
            </a:r>
            <a:r>
              <a:rPr lang="ja-JP" altLang="en-US" sz="2800" b="1">
                <a:solidFill>
                  <a:srgbClr val="0432FF"/>
                </a:solidFill>
              </a:rPr>
              <a:t>。人且大聲歡呼說：</a:t>
            </a:r>
            <a:r>
              <a:rPr lang="en-US" altLang="ja-JP" sz="2800" b="1" dirty="0">
                <a:solidFill>
                  <a:srgbClr val="0432FF"/>
                </a:solidFill>
              </a:rPr>
              <a:t>『</a:t>
            </a:r>
            <a:r>
              <a:rPr lang="ja-JP" altLang="en-US" sz="2800" b="1">
                <a:solidFill>
                  <a:srgbClr val="0432FF"/>
                </a:solidFill>
              </a:rPr>
              <a:t>願</a:t>
            </a:r>
            <a:r>
              <a:rPr lang="ja-JP" altLang="en-US" sz="2800" b="1">
                <a:solidFill>
                  <a:srgbClr val="C00000"/>
                </a:solidFill>
              </a:rPr>
              <a:t>恩惠恩惠</a:t>
            </a:r>
            <a:r>
              <a:rPr lang="ja-JP" altLang="en-US" sz="2800" b="1">
                <a:solidFill>
                  <a:srgbClr val="0432FF"/>
                </a:solidFill>
              </a:rPr>
              <a:t>歸與這殿！</a:t>
            </a:r>
            <a:r>
              <a:rPr lang="en-US" altLang="ja-JP" sz="2800" b="1" dirty="0">
                <a:solidFill>
                  <a:srgbClr val="0432FF"/>
                </a:solidFill>
              </a:rPr>
              <a:t>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2800"/>
              <a:t>應該是</a:t>
            </a:r>
            <a:r>
              <a:rPr lang="ja-JP" altLang="en-US" sz="2800" b="1">
                <a:solidFill>
                  <a:srgbClr val="00B050"/>
                </a:solidFill>
              </a:rPr>
              <a:t>房角石</a:t>
            </a:r>
            <a:r>
              <a:rPr lang="ja-JP" altLang="en-US" sz="2800"/>
              <a:t>，是建殿的根基而</a:t>
            </a:r>
            <a:r>
              <a:rPr lang="ja-JP" altLang="en-US" sz="2800" b="1">
                <a:solidFill>
                  <a:srgbClr val="00B050"/>
                </a:solidFill>
              </a:rPr>
              <a:t>非放在殿頂上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※</a:t>
            </a:r>
            <a:r>
              <a:rPr lang="ja-JP" altLang="en-US" sz="2800"/>
              <a:t>耶穌是頭塊的房角石，我們也需要成為聖靈的殿，</a:t>
            </a:r>
            <a:r>
              <a:rPr lang="ja-JP" altLang="en-US" b="1">
                <a:solidFill>
                  <a:srgbClr val="C00000"/>
                </a:solidFill>
              </a:rPr>
              <a:t>讓恩惠的靈</a:t>
            </a:r>
            <a:r>
              <a:rPr lang="ja-JP" altLang="en-US" sz="2800"/>
              <a:t>、</a:t>
            </a:r>
            <a:r>
              <a:rPr lang="ja-JP" altLang="en-US" b="1">
                <a:solidFill>
                  <a:srgbClr val="C00000"/>
                </a:solidFill>
              </a:rPr>
              <a:t>榮耀的靈充滿</a:t>
            </a:r>
            <a:r>
              <a:rPr lang="ja-JP" altLang="en-US" sz="2800"/>
              <a:t>，</a:t>
            </a:r>
            <a:r>
              <a:rPr lang="ja-JP" altLang="en-US" sz="2800" b="1">
                <a:solidFill>
                  <a:srgbClr val="C00000"/>
                </a:solidFill>
              </a:rPr>
              <a:t>讓神榮耀的同在充滿</a:t>
            </a:r>
            <a:r>
              <a:rPr lang="ja-JP" altLang="en-US" sz="2800"/>
              <a:t>。並有各樣屬靈恩賜，建立基督身體。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1</a:t>
            </a:r>
            <a:r>
              <a:rPr lang="ja-JP" altLang="en-US" sz="2800"/>
              <a:t>）五重職事</a:t>
            </a:r>
            <a:r>
              <a:rPr lang="en-US" altLang="ja-JP" sz="2800" dirty="0"/>
              <a:t>: </a:t>
            </a:r>
            <a:r>
              <a:rPr lang="ja-JP" altLang="en-US" sz="2800"/>
              <a:t>使徒、先知、牧師、教師、傳福音的。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2</a:t>
            </a:r>
            <a:r>
              <a:rPr lang="ja-JP" altLang="en-US" sz="2800"/>
              <a:t>）醫治釋放恩賜，耶穌是醫治者。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3</a:t>
            </a:r>
            <a:r>
              <a:rPr lang="ja-JP" altLang="en-US" sz="2800"/>
              <a:t>）說方言、翻方言。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4</a:t>
            </a:r>
            <a:r>
              <a:rPr lang="ja-JP" altLang="en-US" sz="2800"/>
              <a:t>）幫助人的、治理事的。 </a:t>
            </a:r>
            <a:endParaRPr lang="en-US" altLang="ja-JP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dirty="0"/>
              <a:t>5</a:t>
            </a:r>
            <a:r>
              <a:rPr lang="ja-JP" altLang="en-US" sz="2800"/>
              <a:t>）知識言語、智慧言語。</a:t>
            </a:r>
            <a:endParaRPr lang="en-US" altLang="ja-JP" sz="28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BBF15-894D-71A2-BD7C-D00AB00C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94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98033-1A49-25F0-C560-CB0F2D779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39" y="300942"/>
            <a:ext cx="10960261" cy="634292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哈該書 </a:t>
            </a:r>
            <a:r>
              <a:rPr lang="en-US" altLang="ja-JP" sz="3200" dirty="0"/>
              <a:t>2:9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0432FF"/>
                </a:solidFill>
              </a:rPr>
              <a:t>這殿</a:t>
            </a:r>
            <a:r>
              <a:rPr lang="ja-JP" altLang="en-US" sz="3200" b="1">
                <a:solidFill>
                  <a:srgbClr val="C00000"/>
                </a:solidFill>
              </a:rPr>
              <a:t>後來的榮耀必大過先前的榮耀</a:t>
            </a:r>
            <a:r>
              <a:rPr lang="ja-JP" altLang="en-US" sz="3200" b="1">
                <a:solidFill>
                  <a:srgbClr val="0432FF"/>
                </a:solidFill>
              </a:rPr>
              <a:t>；在這地方我必賜</a:t>
            </a:r>
            <a:r>
              <a:rPr lang="ja-JP" altLang="en-US" sz="3200" b="1">
                <a:solidFill>
                  <a:srgbClr val="C00000"/>
                </a:solidFill>
              </a:rPr>
              <a:t>平安</a:t>
            </a:r>
            <a:r>
              <a:rPr lang="ja-JP" altLang="en-US" sz="3200" b="1">
                <a:solidFill>
                  <a:srgbClr val="0432FF"/>
                </a:solidFill>
              </a:rPr>
              <a:t>。這是萬軍之耶和華說的。」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撒迦利亞書 </a:t>
            </a:r>
            <a:r>
              <a:rPr lang="en-US" altLang="ja-JP" sz="3200" dirty="0"/>
              <a:t>4:9 </a:t>
            </a:r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[9] </a:t>
            </a:r>
            <a:r>
              <a:rPr lang="ja-JP" altLang="en-US" sz="3200" b="1">
                <a:solidFill>
                  <a:srgbClr val="0432FF"/>
                </a:solidFill>
              </a:rPr>
              <a:t>「所羅巴伯的手立了這殿的根基，他的手也必完成這工，你就知道萬軍之耶和華差遣我到你們這裏來了。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3FBAD-ACF3-A4F6-241B-BE9E5938B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80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08A3F-839D-F6C2-C7E3-D860D0C84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4" y="671332"/>
            <a:ext cx="10775066" cy="550563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dirty="0"/>
              <a:t>※</a:t>
            </a:r>
            <a:r>
              <a:rPr lang="ja-JP" altLang="en-US"/>
              <a:t>祂是聖殿教會創始成終的主。</a:t>
            </a: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dirty="0"/>
              <a:t>※</a:t>
            </a:r>
            <a:r>
              <a:rPr lang="ja-JP" altLang="en-US"/>
              <a:t>祂使用每一位，百體各盡其職。</a:t>
            </a: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dirty="0"/>
              <a:t>※</a:t>
            </a:r>
            <a:r>
              <a:rPr lang="ja-JP" altLang="en-US"/>
              <a:t>不要藐視任何一個出於愛心的服事為小事。只要因著愛神、愛人而服事，沒有一件事是太小會被藐視的。</a:t>
            </a: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dirty="0"/>
              <a:t>※</a:t>
            </a:r>
            <a:r>
              <a:rPr lang="ja-JP" altLang="en-US"/>
              <a:t>神因所羅巴伯手拿線舵就高興，我們每一個順從聖靈的服事都叫神高興。</a:t>
            </a: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撒迦利亞書 </a:t>
            </a:r>
            <a:r>
              <a:rPr lang="en-US" altLang="ja-JP" dirty="0"/>
              <a:t>4:12, 14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[12] </a:t>
            </a:r>
            <a:r>
              <a:rPr lang="ja-JP" altLang="en-US" b="1">
                <a:solidFill>
                  <a:srgbClr val="0432FF"/>
                </a:solidFill>
              </a:rPr>
              <a:t>我二次問他說：「這兩根橄欖枝在兩個流出金色油的金嘴旁邊是甚麼意思？」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rgbClr val="0432FF"/>
                </a:solidFill>
              </a:rPr>
              <a:t>[14] </a:t>
            </a:r>
            <a:r>
              <a:rPr lang="ja-JP" altLang="en-US" b="1">
                <a:solidFill>
                  <a:srgbClr val="0432FF"/>
                </a:solidFill>
              </a:rPr>
              <a:t>他說：「這是兩個</a:t>
            </a:r>
            <a:r>
              <a:rPr lang="ja-JP" altLang="en-US" b="1">
                <a:solidFill>
                  <a:srgbClr val="C00000"/>
                </a:solidFill>
              </a:rPr>
              <a:t>受膏者站在普天下</a:t>
            </a:r>
            <a:r>
              <a:rPr lang="ja-JP" altLang="en-US" b="1">
                <a:solidFill>
                  <a:srgbClr val="0432FF"/>
                </a:solidFill>
              </a:rPr>
              <a:t>主的旁邊。」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88C0B-89B4-BC9B-9532-40496069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03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43FB1-AEBE-4B0D-A101-99343ABE7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4" y="659757"/>
            <a:ext cx="10775066" cy="5517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※</a:t>
            </a:r>
            <a:r>
              <a:rPr lang="ja-JP" altLang="en-US" sz="3200"/>
              <a:t>兩位受膏者站在普天下主旁邊。</a:t>
            </a:r>
          </a:p>
          <a:p>
            <a:pPr marL="0" indent="0">
              <a:buNone/>
            </a:pPr>
            <a:r>
              <a:rPr lang="ja-JP" altLang="en-US" sz="3200"/>
              <a:t>我們要被聖靈充滿，在普天下為主作見證。</a:t>
            </a:r>
          </a:p>
          <a:p>
            <a:pPr marL="0" indent="0">
              <a:buNone/>
            </a:pPr>
            <a:r>
              <a:rPr lang="ja-JP" altLang="en-US" sz="3200"/>
              <a:t>成爲末後時期的見證人。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3B442-D1D8-0CEE-9FA6-B21928F7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A7A3C-E65D-F846-9052-0B8EB17C48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19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2486</Words>
  <Application>Microsoft Macintosh PowerPoint</Application>
  <PresentationFormat>Widescreen</PresentationFormat>
  <Paragraphs>115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聖殿（教會）的建造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聖殿（教會）的建造 </dc:title>
  <dc:creator>Cheng, Shyueh-rwong C</dc:creator>
  <cp:lastModifiedBy>Cheng, Shyueh-rwong C</cp:lastModifiedBy>
  <cp:revision>1</cp:revision>
  <dcterms:created xsi:type="dcterms:W3CDTF">2025-11-23T13:02:00Z</dcterms:created>
  <dcterms:modified xsi:type="dcterms:W3CDTF">2025-11-23T14:22:43Z</dcterms:modified>
</cp:coreProperties>
</file>